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2" r:id="rId10"/>
    <p:sldId id="267" r:id="rId11"/>
    <p:sldId id="268" r:id="rId12"/>
    <p:sldId id="284" r:id="rId13"/>
    <p:sldId id="287" r:id="rId14"/>
    <p:sldId id="271" r:id="rId15"/>
    <p:sldId id="288" r:id="rId16"/>
    <p:sldId id="294" r:id="rId17"/>
    <p:sldId id="282" r:id="rId18"/>
    <p:sldId id="290" r:id="rId19"/>
    <p:sldId id="272" r:id="rId20"/>
    <p:sldId id="274" r:id="rId21"/>
    <p:sldId id="285" r:id="rId22"/>
    <p:sldId id="273" r:id="rId23"/>
    <p:sldId id="286" r:id="rId24"/>
    <p:sldId id="283" r:id="rId25"/>
    <p:sldId id="275" r:id="rId26"/>
    <p:sldId id="292" r:id="rId27"/>
    <p:sldId id="291" r:id="rId28"/>
    <p:sldId id="296" r:id="rId29"/>
    <p:sldId id="297" r:id="rId30"/>
    <p:sldId id="295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B3D662E-8D93-4B4D-8298-ABBB4D28E27A}">
          <p14:sldIdLst>
            <p14:sldId id="257"/>
            <p14:sldId id="258"/>
          </p14:sldIdLst>
        </p14:section>
        <p14:section name="NPP and Wind" id="{7785E9C2-A90A-4E99-AB72-E602899CDACE}">
          <p14:sldIdLst>
            <p14:sldId id="260"/>
            <p14:sldId id="261"/>
            <p14:sldId id="263"/>
            <p14:sldId id="264"/>
            <p14:sldId id="265"/>
            <p14:sldId id="266"/>
            <p14:sldId id="262"/>
            <p14:sldId id="267"/>
            <p14:sldId id="268"/>
            <p14:sldId id="284"/>
            <p14:sldId id="287"/>
            <p14:sldId id="271"/>
            <p14:sldId id="288"/>
            <p14:sldId id="294"/>
            <p14:sldId id="282"/>
            <p14:sldId id="290"/>
            <p14:sldId id="272"/>
            <p14:sldId id="274"/>
          </p14:sldIdLst>
        </p14:section>
        <p14:section name="Arbitrage" id="{7B3BB94E-641E-4B8B-B879-AC8F26DB5D34}">
          <p14:sldIdLst>
            <p14:sldId id="285"/>
            <p14:sldId id="273"/>
            <p14:sldId id="286"/>
            <p14:sldId id="283"/>
            <p14:sldId id="275"/>
            <p14:sldId id="292"/>
            <p14:sldId id="291"/>
            <p14:sldId id="296"/>
            <p14:sldId id="297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85A077-9C4B-0BE4-74A4-AFD50DA7AC30}" name="Kelsey B. Gaston" initials="KBG" userId="S::Kelsey.Gaston@inl.gov::fc163bbc-7871-42ce-983a-a0b24a85eb2a" providerId="AD"/>
  <p188:author id="{B8507F8A-4D52-822C-4E1C-B41780C8A659}" name="Gabriel J. Soto Gonzalez" initials="GJSG" userId="S::Gabriel.SotoGonzalez@inl.gov::4c6b3e13-68c2-49e4-b4e6-9db9ddf712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15976"/>
    <a:srgbClr val="2B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94"/>
  </p:normalViewPr>
  <p:slideViewPr>
    <p:cSldViewPr snapToObjects="1">
      <p:cViewPr varScale="1">
        <p:scale>
          <a:sx n="162" d="100"/>
          <a:sy n="162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togj\projects\HERON\tests\workshop\wind\analytic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togj\projects\HERON\tests\workshop\wind\analyti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togj\projects\HERON\tests\workshop\wind\analyti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togj\projects\HERON\tests\workshop\wind\analytic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togj\projects\HERON\tests\workshop\wind\analytic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npp_wind!$A$2</c:f>
              <c:strCache>
                <c:ptCount val="1"/>
                <c:pt idx="0">
                  <c:v>0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(npp_wind!$B$2,npp_wind!$B$8,npp_wind!$B$14,npp_wind!$B$20)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</c:numCache>
            </c:numRef>
          </c:cat>
          <c:val>
            <c:numRef>
              <c:f>(npp_wind!$E$2,npp_wind!$E$8,npp_wind!$E$14,npp_wind!$E$20)</c:f>
              <c:numCache>
                <c:formatCode>General</c:formatCode>
                <c:ptCount val="4"/>
                <c:pt idx="0">
                  <c:v>-330461797249</c:v>
                </c:pt>
                <c:pt idx="1">
                  <c:v>-3392682215.8800001</c:v>
                </c:pt>
                <c:pt idx="2">
                  <c:v>5379571331.2600002</c:v>
                </c:pt>
                <c:pt idx="3">
                  <c:v>1320752.36362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71-4184-9224-6C867F17CD01}"/>
            </c:ext>
          </c:extLst>
        </c:ser>
        <c:ser>
          <c:idx val="1"/>
          <c:order val="1"/>
          <c:tx>
            <c:strRef>
              <c:f>npp_wind!$A$3</c:f>
              <c:strCache>
                <c:ptCount val="1"/>
                <c:pt idx="0">
                  <c:v>10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(npp_wind!$E$3,npp_wind!$E$9,npp_wind!$E$15,npp_wind!$E$21)</c:f>
              <c:numCache>
                <c:formatCode>General</c:formatCode>
                <c:ptCount val="4"/>
                <c:pt idx="0">
                  <c:v>-232247733680</c:v>
                </c:pt>
                <c:pt idx="1">
                  <c:v>3986704370.3400002</c:v>
                </c:pt>
                <c:pt idx="2">
                  <c:v>4412665081.9499998</c:v>
                </c:pt>
                <c:pt idx="3">
                  <c:v>-977368147.52400005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71-4184-9224-6C867F17CD01}"/>
            </c:ext>
          </c:extLst>
        </c:ser>
        <c:ser>
          <c:idx val="2"/>
          <c:order val="2"/>
          <c:tx>
            <c:strRef>
              <c:f>npp_wind!$A$4</c:f>
              <c:strCache>
                <c:ptCount val="1"/>
                <c:pt idx="0">
                  <c:v>30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(npp_wind!$E$4,npp_wind!$E$10,npp_wind!$E$16,npp_wind!$E$22)</c:f>
              <c:numCache>
                <c:formatCode>General</c:formatCode>
                <c:ptCount val="4"/>
                <c:pt idx="0">
                  <c:v>-99596722067.300003</c:v>
                </c:pt>
                <c:pt idx="1">
                  <c:v>4484587753.4700003</c:v>
                </c:pt>
                <c:pt idx="2">
                  <c:v>2229240923.8899999</c:v>
                </c:pt>
                <c:pt idx="3">
                  <c:v>-3171978867.4299998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71-4184-9224-6C867F17CD01}"/>
            </c:ext>
          </c:extLst>
        </c:ser>
        <c:ser>
          <c:idx val="3"/>
          <c:order val="3"/>
          <c:tx>
            <c:strRef>
              <c:f>npp_wind!$A$5</c:f>
              <c:strCache>
                <c:ptCount val="1"/>
                <c:pt idx="0">
                  <c:v>50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(npp_wind!$E$5,npp_wind!$E$11,npp_wind!$E$17,npp_wind!$E$23)</c:f>
              <c:numCache>
                <c:formatCode>General</c:formatCode>
                <c:ptCount val="4"/>
                <c:pt idx="0">
                  <c:v>-67875678954.599998</c:v>
                </c:pt>
                <c:pt idx="1">
                  <c:v>3364569392.3299999</c:v>
                </c:pt>
                <c:pt idx="2">
                  <c:v>-253021111.32300001</c:v>
                </c:pt>
                <c:pt idx="3">
                  <c:v>-5689697567.8800001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571-4184-9224-6C867F17CD01}"/>
            </c:ext>
          </c:extLst>
        </c:ser>
        <c:ser>
          <c:idx val="4"/>
          <c:order val="4"/>
          <c:tx>
            <c:strRef>
              <c:f>npp_wind!$A$6</c:f>
              <c:strCache>
                <c:ptCount val="1"/>
                <c:pt idx="0">
                  <c:v>70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(npp_wind!$E$6,npp_wind!$E$12,npp_wind!$E$18,npp_wind!$E$24)</c:f>
              <c:numCache>
                <c:formatCode>General</c:formatCode>
                <c:ptCount val="4"/>
                <c:pt idx="0">
                  <c:v>-53324085327.099998</c:v>
                </c:pt>
                <c:pt idx="1">
                  <c:v>1043246108.34</c:v>
                </c:pt>
                <c:pt idx="2">
                  <c:v>-2881517513.04</c:v>
                </c:pt>
                <c:pt idx="3">
                  <c:v>-8278161852.1999998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571-4184-9224-6C867F17CD01}"/>
            </c:ext>
          </c:extLst>
        </c:ser>
        <c:ser>
          <c:idx val="5"/>
          <c:order val="5"/>
          <c:tx>
            <c:strRef>
              <c:f>npp_wind!$A$7</c:f>
              <c:strCache>
                <c:ptCount val="1"/>
                <c:pt idx="0">
                  <c:v>90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(npp_wind!$E$7,npp_wind!$E$13,npp_wind!$E$19,npp_wind!$E$25)</c:f>
              <c:numCache>
                <c:formatCode>General</c:formatCode>
                <c:ptCount val="4"/>
                <c:pt idx="0">
                  <c:v>-46110884841.300003</c:v>
                </c:pt>
                <c:pt idx="1">
                  <c:v>-1545823667.55</c:v>
                </c:pt>
                <c:pt idx="2">
                  <c:v>-5473789414.3699999</c:v>
                </c:pt>
                <c:pt idx="3">
                  <c:v>-10871265196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571-4184-9224-6C867F17C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7994432"/>
        <c:axId val="1126850064"/>
      </c:lineChart>
      <c:catAx>
        <c:axId val="112799443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850064"/>
        <c:crosses val="autoZero"/>
        <c:auto val="1"/>
        <c:lblAlgn val="ctr"/>
        <c:lblOffset val="100"/>
        <c:noMultiLvlLbl val="0"/>
      </c:catAx>
      <c:valAx>
        <c:axId val="112685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npp_wind!$A$2</c:f>
              <c:strCache>
                <c:ptCount val="1"/>
                <c:pt idx="0">
                  <c:v>0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(npp_wind!$B$2,npp_wind!$B$8,npp_wind!$B$14,npp_wind!$B$20)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</c:numCache>
            </c:numRef>
          </c:cat>
          <c:val>
            <c:numRef>
              <c:f>(npp_wind!$E$2,npp_wind!$E$8,npp_wind!$E$14,npp_wind!$E$20)</c:f>
              <c:numCache>
                <c:formatCode>General</c:formatCode>
                <c:ptCount val="4"/>
                <c:pt idx="0">
                  <c:v>-330461797249</c:v>
                </c:pt>
                <c:pt idx="1">
                  <c:v>-3392682215.8800001</c:v>
                </c:pt>
                <c:pt idx="2">
                  <c:v>5379571331.2600002</c:v>
                </c:pt>
                <c:pt idx="3">
                  <c:v>1320752.36362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A5-4C4B-ADE0-E55D9D1786D2}"/>
            </c:ext>
          </c:extLst>
        </c:ser>
        <c:ser>
          <c:idx val="1"/>
          <c:order val="1"/>
          <c:tx>
            <c:strRef>
              <c:f>npp_wind!$A$3</c:f>
              <c:strCache>
                <c:ptCount val="1"/>
                <c:pt idx="0">
                  <c:v>10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(npp_wind!$E$3,npp_wind!$E$9,npp_wind!$E$15,npp_wind!$E$21)</c:f>
              <c:numCache>
                <c:formatCode>General</c:formatCode>
                <c:ptCount val="4"/>
                <c:pt idx="0">
                  <c:v>-232247733680</c:v>
                </c:pt>
                <c:pt idx="1">
                  <c:v>3986704370.3400002</c:v>
                </c:pt>
                <c:pt idx="2">
                  <c:v>4412665081.9499998</c:v>
                </c:pt>
                <c:pt idx="3">
                  <c:v>-977368147.52400005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A5-4C4B-ADE0-E55D9D1786D2}"/>
            </c:ext>
          </c:extLst>
        </c:ser>
        <c:ser>
          <c:idx val="2"/>
          <c:order val="2"/>
          <c:tx>
            <c:strRef>
              <c:f>npp_wind!$A$4</c:f>
              <c:strCache>
                <c:ptCount val="1"/>
                <c:pt idx="0">
                  <c:v>30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(npp_wind!$E$4,npp_wind!$E$10,npp_wind!$E$16,npp_wind!$E$22)</c:f>
              <c:numCache>
                <c:formatCode>General</c:formatCode>
                <c:ptCount val="4"/>
                <c:pt idx="0">
                  <c:v>-99596722067.300003</c:v>
                </c:pt>
                <c:pt idx="1">
                  <c:v>4484587753.4700003</c:v>
                </c:pt>
                <c:pt idx="2">
                  <c:v>2229240923.8899999</c:v>
                </c:pt>
                <c:pt idx="3">
                  <c:v>-3171978867.4299998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A5-4C4B-ADE0-E55D9D1786D2}"/>
            </c:ext>
          </c:extLst>
        </c:ser>
        <c:ser>
          <c:idx val="3"/>
          <c:order val="3"/>
          <c:tx>
            <c:strRef>
              <c:f>npp_wind!$A$5</c:f>
              <c:strCache>
                <c:ptCount val="1"/>
                <c:pt idx="0">
                  <c:v>50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(npp_wind!$E$5,npp_wind!$E$11,npp_wind!$E$17,npp_wind!$E$23)</c:f>
              <c:numCache>
                <c:formatCode>General</c:formatCode>
                <c:ptCount val="4"/>
                <c:pt idx="0">
                  <c:v>-67875678954.599998</c:v>
                </c:pt>
                <c:pt idx="1">
                  <c:v>3364569392.3299999</c:v>
                </c:pt>
                <c:pt idx="2">
                  <c:v>-253021111.32300001</c:v>
                </c:pt>
                <c:pt idx="3">
                  <c:v>-5689697567.8800001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6A5-4C4B-ADE0-E55D9D1786D2}"/>
            </c:ext>
          </c:extLst>
        </c:ser>
        <c:ser>
          <c:idx val="4"/>
          <c:order val="4"/>
          <c:tx>
            <c:strRef>
              <c:f>npp_wind!$A$6</c:f>
              <c:strCache>
                <c:ptCount val="1"/>
                <c:pt idx="0">
                  <c:v>70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(npp_wind!$E$6,npp_wind!$E$12,npp_wind!$E$18,npp_wind!$E$24)</c:f>
              <c:numCache>
                <c:formatCode>General</c:formatCode>
                <c:ptCount val="4"/>
                <c:pt idx="0">
                  <c:v>-53324085327.099998</c:v>
                </c:pt>
                <c:pt idx="1">
                  <c:v>1043246108.34</c:v>
                </c:pt>
                <c:pt idx="2">
                  <c:v>-2881517513.04</c:v>
                </c:pt>
                <c:pt idx="3">
                  <c:v>-8278161852.1999998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6A5-4C4B-ADE0-E55D9D1786D2}"/>
            </c:ext>
          </c:extLst>
        </c:ser>
        <c:ser>
          <c:idx val="5"/>
          <c:order val="5"/>
          <c:tx>
            <c:strRef>
              <c:f>npp_wind!$A$7</c:f>
              <c:strCache>
                <c:ptCount val="1"/>
                <c:pt idx="0">
                  <c:v>90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(npp_wind!$E$7,npp_wind!$E$13,npp_wind!$E$19,npp_wind!$E$25)</c:f>
              <c:numCache>
                <c:formatCode>General</c:formatCode>
                <c:ptCount val="4"/>
                <c:pt idx="0">
                  <c:v>-46110884841.300003</c:v>
                </c:pt>
                <c:pt idx="1">
                  <c:v>-1545823667.55</c:v>
                </c:pt>
                <c:pt idx="2">
                  <c:v>-5473789414.3699999</c:v>
                </c:pt>
                <c:pt idx="3">
                  <c:v>-10871265196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6A5-4C4B-ADE0-E55D9D178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7994432"/>
        <c:axId val="1126850064"/>
      </c:lineChart>
      <c:catAx>
        <c:axId val="1127994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NPP Capacity (GWe)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850064"/>
        <c:crosses val="autoZero"/>
        <c:auto val="1"/>
        <c:lblAlgn val="ctr"/>
        <c:lblOffset val="100"/>
        <c:noMultiLvlLbl val="0"/>
      </c:catAx>
      <c:valAx>
        <c:axId val="1126850064"/>
        <c:scaling>
          <c:orientation val="minMax"/>
          <c:max val="7000000000"/>
          <c:min val="-20000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NPV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Wind = 0 GWe</a:t>
            </a:r>
          </a:p>
          <a:p>
            <a:pPr>
              <a:defRPr/>
            </a:pPr>
            <a:r>
              <a:rPr lang="en-US"/>
              <a:t>Reactor = 50 GWt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npp_wind_storage!$E$4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(npp_wind_storage!$C$4,npp_wind_storage!$C$12)</c:f>
              <c:numCache>
                <c:formatCode>General</c:formatCode>
                <c:ptCount val="2"/>
                <c:pt idx="0">
                  <c:v>0</c:v>
                </c:pt>
                <c:pt idx="1">
                  <c:v>10</c:v>
                </c:pt>
              </c:numCache>
            </c:numRef>
          </c:cat>
          <c:val>
            <c:numRef>
              <c:f>(npp_wind_storage!$H$4,npp_wind_storage!$H$12)</c:f>
              <c:numCache>
                <c:formatCode>General</c:formatCode>
                <c:ptCount val="2"/>
                <c:pt idx="0">
                  <c:v>4496265356.3599997</c:v>
                </c:pt>
                <c:pt idx="1">
                  <c:v>6026865670.8400002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4-4C12-8D1A-B816D1CFA5FB}"/>
            </c:ext>
          </c:extLst>
        </c:ser>
        <c:ser>
          <c:idx val="1"/>
          <c:order val="1"/>
          <c:tx>
            <c:strRef>
              <c:f>npp_wind_storage!$E$8</c:f>
              <c:strCache>
                <c:ptCount val="1"/>
                <c:pt idx="0">
                  <c:v>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(npp_wind_storage!$H$8,npp_wind_storage!$H$16)</c:f>
              <c:numCache>
                <c:formatCode>General</c:formatCode>
                <c:ptCount val="2"/>
                <c:pt idx="0">
                  <c:v>6610466384.0699997</c:v>
                </c:pt>
                <c:pt idx="1">
                  <c:v>7901349762.0299997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14-4C12-8D1A-B816D1CFA5F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96008656"/>
        <c:axId val="1119880608"/>
        <c:axId val="1117863152"/>
      </c:bar3DChart>
      <c:catAx>
        <c:axId val="796008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 Size (GWt)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  <c:auto val="1"/>
        <c:lblAlgn val="ctr"/>
        <c:lblOffset val="100"/>
        <c:noMultiLvlLbl val="0"/>
      </c:catAx>
      <c:valAx>
        <c:axId val="1119880608"/>
        <c:scaling>
          <c:orientation val="minMax"/>
          <c:min val="4000000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NPV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008656"/>
        <c:crosses val="autoZero"/>
        <c:crossBetween val="between"/>
      </c:valAx>
      <c:serAx>
        <c:axId val="1117863152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Battery Size (GWe)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Wind = 15 GWe</a:t>
            </a:r>
          </a:p>
          <a:p>
            <a:pPr>
              <a:defRPr/>
            </a:pPr>
            <a:r>
              <a:rPr lang="en-US"/>
              <a:t>Reactor = 0 GWt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npp_wind_storage!$E$4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(npp_wind_storage!$C$4,npp_wind_storage!$C$12)</c:f>
              <c:numCache>
                <c:formatCode>General</c:formatCode>
                <c:ptCount val="2"/>
                <c:pt idx="0">
                  <c:v>0</c:v>
                </c:pt>
                <c:pt idx="1">
                  <c:v>10</c:v>
                </c:pt>
              </c:numCache>
            </c:numRef>
          </c:cat>
          <c:val>
            <c:numRef>
              <c:f>(npp_wind_storage!$H$3,npp_wind_storage!$H$11)</c:f>
              <c:numCache>
                <c:formatCode>General</c:formatCode>
                <c:ptCount val="2"/>
                <c:pt idx="0">
                  <c:v>-183719830186</c:v>
                </c:pt>
                <c:pt idx="1">
                  <c:v>-183848761340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0-44C4-B969-82EAFFF44238}"/>
            </c:ext>
          </c:extLst>
        </c:ser>
        <c:ser>
          <c:idx val="1"/>
          <c:order val="1"/>
          <c:tx>
            <c:strRef>
              <c:f>npp_wind_storage!$E$7</c:f>
              <c:strCache>
                <c:ptCount val="1"/>
                <c:pt idx="0">
                  <c:v>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(npp_wind_storage!$H$7,npp_wind_storage!$H$15)</c:f>
              <c:numCache>
                <c:formatCode>General</c:formatCode>
                <c:ptCount val="2"/>
                <c:pt idx="0">
                  <c:v>-183619105056</c:v>
                </c:pt>
                <c:pt idx="1">
                  <c:v>-183943693181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0-44C4-B969-82EAFFF442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96008656"/>
        <c:axId val="1119880608"/>
        <c:axId val="1117863152"/>
      </c:bar3DChart>
      <c:catAx>
        <c:axId val="796008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 Size (GWt)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  <c:auto val="1"/>
        <c:lblAlgn val="ctr"/>
        <c:lblOffset val="100"/>
        <c:noMultiLvlLbl val="0"/>
      </c:catAx>
      <c:valAx>
        <c:axId val="1119880608"/>
        <c:scaling>
          <c:orientation val="minMax"/>
          <c:min val="4000000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NPV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008656"/>
        <c:crosses val="autoZero"/>
        <c:crossBetween val="between"/>
      </c:valAx>
      <c:serAx>
        <c:axId val="1117863152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Battery Size (GWe)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Wind = 15 GWe</a:t>
            </a:r>
          </a:p>
          <a:p>
            <a:pPr>
              <a:defRPr/>
            </a:pPr>
            <a:r>
              <a:rPr lang="en-US"/>
              <a:t>Reactor = 50 GWt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npp_wind_storage!$E$5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(npp_wind_storage!$C$4,npp_wind_storage!$C$12)</c:f>
              <c:numCache>
                <c:formatCode>General</c:formatCode>
                <c:ptCount val="2"/>
                <c:pt idx="0">
                  <c:v>0</c:v>
                </c:pt>
                <c:pt idx="1">
                  <c:v>10</c:v>
                </c:pt>
              </c:numCache>
            </c:numRef>
          </c:cat>
          <c:val>
            <c:numRef>
              <c:f>(npp_wind_storage!$H$5,npp_wind_storage!$H$13)</c:f>
              <c:numCache>
                <c:formatCode>General</c:formatCode>
                <c:ptCount val="2"/>
                <c:pt idx="0">
                  <c:v>6447175377.1400003</c:v>
                </c:pt>
                <c:pt idx="1">
                  <c:v>7330587020.3500004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1-4359-AF35-AF9450957455}"/>
            </c:ext>
          </c:extLst>
        </c:ser>
        <c:ser>
          <c:idx val="1"/>
          <c:order val="1"/>
          <c:tx>
            <c:strRef>
              <c:f>npp_wind_storage!$E$9</c:f>
              <c:strCache>
                <c:ptCount val="1"/>
                <c:pt idx="0">
                  <c:v>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(npp_wind_storage!$H$9,npp_wind_storage!$H$17)</c:f>
              <c:numCache>
                <c:formatCode>General</c:formatCode>
                <c:ptCount val="2"/>
                <c:pt idx="0">
                  <c:v>7219639968.6400003</c:v>
                </c:pt>
                <c:pt idx="1">
                  <c:v>7777749490.4899998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81-4359-AF35-AF94509574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96008656"/>
        <c:axId val="1119880608"/>
        <c:axId val="1117863152"/>
      </c:bar3DChart>
      <c:catAx>
        <c:axId val="796008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 Size (GWt)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  <c:auto val="1"/>
        <c:lblAlgn val="ctr"/>
        <c:lblOffset val="100"/>
        <c:noMultiLvlLbl val="0"/>
      </c:catAx>
      <c:valAx>
        <c:axId val="1119880608"/>
        <c:scaling>
          <c:orientation val="minMax"/>
          <c:min val="4000000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NPV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008656"/>
        <c:crosses val="autoZero"/>
        <c:crossBetween val="between"/>
      </c:valAx>
      <c:serAx>
        <c:axId val="1117863152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Battery Size (GWe)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8060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0.84623</cdr:x>
      <cdr:y>0.09809</cdr:y>
    </cdr:from>
    <cdr:to>
      <cdr:x>1</cdr:x>
      <cdr:y>0.40191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113B604-F442-1C3B-0649-5CD8DDF741D5}"/>
            </a:ext>
          </a:extLst>
        </cdr:cNvPr>
        <cdr:cNvSpPr txBox="1"/>
      </cdr:nvSpPr>
      <cdr:spPr>
        <a:xfrm xmlns:a="http://schemas.openxmlformats.org/drawingml/2006/main">
          <a:off x="3852863" y="269081"/>
          <a:ext cx="700087" cy="8334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b="1" i="0" u="none" strike="noStrike" kern="1200" cap="all" baseline="0">
              <a:solidFill>
                <a:sysClr val="window" lastClr="FFFFFF">
                  <a:lumMod val="85000"/>
                </a:sysClr>
              </a:solidFill>
              <a:latin typeface="+mn-lt"/>
              <a:ea typeface="+mn-ea"/>
              <a:cs typeface="+mn-cs"/>
            </a:rPr>
            <a:t>Wind Capacity (GWe)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0.84623</cdr:x>
      <cdr:y>0.09809</cdr:y>
    </cdr:from>
    <cdr:to>
      <cdr:x>1</cdr:x>
      <cdr:y>0.40191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113B604-F442-1C3B-0649-5CD8DDF741D5}"/>
            </a:ext>
          </a:extLst>
        </cdr:cNvPr>
        <cdr:cNvSpPr txBox="1"/>
      </cdr:nvSpPr>
      <cdr:spPr>
        <a:xfrm xmlns:a="http://schemas.openxmlformats.org/drawingml/2006/main">
          <a:off x="3852863" y="269081"/>
          <a:ext cx="700087" cy="8334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b="1" i="0" u="none" strike="noStrike" kern="1200" cap="all" baseline="0">
              <a:solidFill>
                <a:sysClr val="window" lastClr="FFFFFF">
                  <a:lumMod val="85000"/>
                </a:sysClr>
              </a:solidFill>
              <a:latin typeface="+mn-lt"/>
              <a:ea typeface="+mn-ea"/>
              <a:cs typeface="+mn-cs"/>
            </a:rPr>
            <a:t>Wind Capacity (GWe)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E202-27EF-184A-BEB4-A8B4E0909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48234" y="6706"/>
            <a:ext cx="1374023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7E548-E259-744B-BD3C-122448DC830E}"/>
              </a:ext>
            </a:extLst>
          </p:cNvPr>
          <p:cNvSpPr/>
          <p:nvPr userDrawn="1"/>
        </p:nvSpPr>
        <p:spPr>
          <a:xfrm>
            <a:off x="0" y="3353"/>
            <a:ext cx="12192000" cy="6864706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0">
                <a:schemeClr val="bg1">
                  <a:lumMod val="99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A8ED65-CBE3-E64F-9AFE-858FAA61F970}"/>
              </a:ext>
            </a:extLst>
          </p:cNvPr>
          <p:cNvSpPr/>
          <p:nvPr userDrawn="1"/>
        </p:nvSpPr>
        <p:spPr>
          <a:xfrm>
            <a:off x="0" y="4069809"/>
            <a:ext cx="6100763" cy="1734342"/>
          </a:xfrm>
          <a:prstGeom prst="rect">
            <a:avLst/>
          </a:prstGeom>
          <a:solidFill>
            <a:srgbClr val="015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1771"/>
            <a:ext cx="9144000" cy="1405839"/>
          </a:xfrm>
          <a:effectLst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31B1E0-F1A1-404C-94EF-DE851D7D8827}"/>
              </a:ext>
            </a:extLst>
          </p:cNvPr>
          <p:cNvSpPr/>
          <p:nvPr userDrawn="1"/>
        </p:nvSpPr>
        <p:spPr>
          <a:xfrm>
            <a:off x="6096000" y="4069809"/>
            <a:ext cx="6096000" cy="1734342"/>
          </a:xfrm>
          <a:prstGeom prst="rect">
            <a:avLst/>
          </a:prstGeom>
          <a:solidFill>
            <a:srgbClr val="2BABE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507007-C451-DF49-B1E5-AAE0C6825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249" y="4222209"/>
            <a:ext cx="4873625" cy="14295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 i="0">
                <a:solidFill>
                  <a:srgbClr val="01597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FontTx/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0524" y="4222209"/>
            <a:ext cx="4929699" cy="1429542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E7C23-14CC-184A-8A63-141A4FEF38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9809"/>
            <a:ext cx="0" cy="17343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7CE1E6-AB95-4944-8313-79281222E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" y="413673"/>
            <a:ext cx="4087368" cy="1164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8694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C38D-CF4D-CE4C-A434-C5AE451B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78403-81D1-0146-8E44-B788B8D55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6D38A-6BF2-2148-91A5-F712ECA37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5986-1BEE-7043-B482-3698CCDA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3933-8E92-6F4C-BE37-8D01E60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A6DBE-0E63-194E-8F3F-313EF649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3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5B0A-A8CB-9E47-A5B1-17BC57A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9395D-5477-054C-B004-6B91358E1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FDE3A-2BC1-DB4F-8854-E3DBE714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2236-C91B-174C-A552-BF9816B2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7A82-69CE-CB4A-A9FF-D1244485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7DED6-116A-954B-90AE-0EAA91181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DA06-B6B4-C34D-A6E7-9030E68E1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9997-7AFA-5349-A689-9CFC40EF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5D01-1320-7F4A-80A4-D405A911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2B47-42A3-1345-8DF3-E83285D6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7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1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CBA-77F5-A840-86AC-9F401CB8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49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D6E1-D7B9-AB47-8684-E05AE666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94AD-F92D-594F-B84B-353B5C97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75D60-3EA3-1143-B164-6BA2FB16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5FFD-6CE7-F54D-813A-C90850B1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897C-68DE-3A38-BA95-6E6B9DC9A4DD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C7C-C095-884D-8B7A-628BD0DD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62DB2-04C0-0842-8C07-5EC93552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A1B2-0FD6-8A4A-AFD3-C96454DD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0C5D-7201-8340-9CE6-FA4EB8CE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19E0-C128-1742-B9F2-6AF02BC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470C-2B73-1E49-8372-D5B0D61F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ECE7-A324-A942-B943-8B13D1DDF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11CE-7AC8-8441-9FF7-E7906BA9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3462-BE17-CA47-8225-62056826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EF760-D745-5940-891A-9802F272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4295A-93BD-DD4A-8F18-FCCC8AC8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5592-435A-154A-9E5D-63987A9B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92C79-F157-B84B-B9FD-3FA5B02D8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94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93E2-A6B8-8B4C-B817-9F1F9D0C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85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D49D5-31E7-194A-8A1F-FCCEFE7E8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94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77CE8-7115-F240-AC07-28EEBB55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85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46522-30D3-4840-B67E-7ABE361B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22DC5-F28B-7049-8E2E-D32DA55D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022E2-7A43-7F40-BFAC-13E7820B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B285F-A499-DC45-BD19-EBD0C702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A4CE4-DBD6-1540-9F29-B127EC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132-1ECB-7F4D-A0E1-171DA21B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8852DB-304E-774C-83B3-85B7BA80C1CA}"/>
              </a:ext>
            </a:extLst>
          </p:cNvPr>
          <p:cNvSpPr txBox="1">
            <a:spLocks/>
          </p:cNvSpPr>
          <p:nvPr userDrawn="1"/>
        </p:nvSpPr>
        <p:spPr>
          <a:xfrm>
            <a:off x="838200" y="-1580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86393-2879-AF46-B7A1-D8D08ED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6D2E-2BCD-C149-8587-163943CE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D8E0-8167-6546-82B9-071E0D98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500D-E898-BC42-847B-F7938F7B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3FF2-EDE0-F945-9621-BDDB11A00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5CF98-DA4D-944A-B988-3F96964F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F426-C3E9-274B-ABF3-01C8856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85FC-BA3E-4B4B-96F6-D2757D4F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7E2C3-4AE9-134A-8E66-B03BCF82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B2FE7-F943-9B4D-B0EE-B33B1EE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B3F96-45C6-AC44-8A26-76566B205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D2EC-441C-1046-B117-D59D36CAD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CDB4-341F-EF46-B121-6B2E7CABFE2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7105-9E4B-CE43-9254-49678F61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38144-F410-6144-9AB8-58F5B586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A8135-A4F9-0049-95A1-5FCC4736D4E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82200" y="5970427"/>
            <a:ext cx="2050822" cy="5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B4CCB7-EF23-BA43-92E1-6C88F95ABA28}"/>
              </a:ext>
            </a:extLst>
          </p:cNvPr>
          <p:cNvSpPr/>
          <p:nvPr userDrawn="1"/>
        </p:nvSpPr>
        <p:spPr>
          <a:xfrm rot="5400000">
            <a:off x="5628933" y="-5628932"/>
            <a:ext cx="934134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3B0F9-1063-C944-8BBD-0BC432367949}"/>
              </a:ext>
            </a:extLst>
          </p:cNvPr>
          <p:cNvSpPr/>
          <p:nvPr userDrawn="1"/>
        </p:nvSpPr>
        <p:spPr>
          <a:xfrm>
            <a:off x="0" y="932548"/>
            <a:ext cx="12192000" cy="45719"/>
          </a:xfrm>
          <a:prstGeom prst="rect">
            <a:avLst/>
          </a:prstGeom>
          <a:solidFill>
            <a:srgbClr val="2B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510DD-9FC5-034E-A7E7-E9B221B17D80}"/>
              </a:ext>
            </a:extLst>
          </p:cNvPr>
          <p:cNvSpPr/>
          <p:nvPr userDrawn="1"/>
        </p:nvSpPr>
        <p:spPr>
          <a:xfrm rot="5400000">
            <a:off x="5981700" y="647700"/>
            <a:ext cx="228600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0C0A6-8EBF-3233-BE07-40A731F88508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1597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51"/>
        </a:buClr>
        <a:buFont typeface="Arial" panose="020B0604020202020204" pitchFamily="34" charset="0"/>
        <a:buChar char="•"/>
        <a:defRPr sz="2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4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0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7D2-4E31-1344-905B-015E2E416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HERON Wind/NPP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DD05D-D9EF-BB4A-91A3-5AAF65EEA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819" y="4222209"/>
            <a:ext cx="4923055" cy="1429542"/>
          </a:xfrm>
        </p:spPr>
        <p:txBody>
          <a:bodyPr/>
          <a:lstStyle/>
          <a:p>
            <a:r>
              <a:rPr lang="en-US" dirty="0"/>
              <a:t>Gabriel J. Soto Gonzalez, Paul Talbot</a:t>
            </a:r>
          </a:p>
          <a:p>
            <a:r>
              <a:rPr lang="en-US" dirty="0"/>
              <a:t>Modeling and Simulation Engineer</a:t>
            </a:r>
          </a:p>
          <a:p>
            <a:r>
              <a:rPr lang="en-US" dirty="0"/>
              <a:t>Idaho National Laboratory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6881FA-84CE-4240-A6F8-F46418228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FORCE Overview and Training</a:t>
            </a:r>
          </a:p>
          <a:p>
            <a:r>
              <a:rPr lang="en-US" dirty="0"/>
              <a:t>April 4-6, 2023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2804B9-ED22-9013-DF30-37FF75E4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2" y="5881666"/>
            <a:ext cx="1238405" cy="8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Workflow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340ED0-D5F2-D88D-2C26-0C58721F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10515600" cy="35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8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31FA16C-008C-2A4F-B3A8-D80577E4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79" y="2017689"/>
            <a:ext cx="4641798" cy="4228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Input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64414"/>
            <a:ext cx="10820400" cy="2032983"/>
          </a:xfrm>
        </p:spPr>
        <p:txBody>
          <a:bodyPr>
            <a:normAutofit/>
          </a:bodyPr>
          <a:lstStyle/>
          <a:p>
            <a:r>
              <a:rPr lang="en-US" dirty="0"/>
              <a:t>Case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C0E87B-EEF7-7184-0F0F-3DF2D7C07ABB}"/>
              </a:ext>
            </a:extLst>
          </p:cNvPr>
          <p:cNvSpPr txBox="1">
            <a:spLocks/>
          </p:cNvSpPr>
          <p:nvPr/>
        </p:nvSpPr>
        <p:spPr>
          <a:xfrm>
            <a:off x="6186154" y="2209800"/>
            <a:ext cx="5320045" cy="35742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num_arma_samples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20</a:t>
            </a:r>
          </a:p>
          <a:p>
            <a:pPr lvl="1"/>
            <a:r>
              <a:rPr lang="en-US" sz="2000" dirty="0"/>
              <a:t>20 inner samples used to get expected value of metric (NPV) in </a:t>
            </a:r>
            <a:r>
              <a:rPr lang="en-US" sz="2000" b="1" dirty="0"/>
              <a:t>Outer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3</a:t>
            </a:r>
          </a:p>
          <a:p>
            <a:pPr lvl="1"/>
            <a:r>
              <a:rPr lang="en-US" sz="2000" dirty="0"/>
              <a:t>Each inner sample simulates 3 project years</a:t>
            </a:r>
            <a:endParaRPr lang="en-US" sz="24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time_discretization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000" dirty="0"/>
              <a:t>Each cluster/segment has 24 time steps</a:t>
            </a:r>
          </a:p>
          <a:p>
            <a:r>
              <a:rPr lang="en-US" sz="2000" dirty="0"/>
              <a:t>NOTE: clusters/segments automatically read from ARMA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6D147A-5FD4-7D7A-0EF6-1FC6820411A3}"/>
              </a:ext>
            </a:extLst>
          </p:cNvPr>
          <p:cNvCxnSpPr>
            <a:cxnSpLocks/>
          </p:cNvCxnSpPr>
          <p:nvPr/>
        </p:nvCxnSpPr>
        <p:spPr>
          <a:xfrm flipH="1">
            <a:off x="4953000" y="2362200"/>
            <a:ext cx="1233154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E88DB-FAB7-66CC-E615-DB1798F628F3}"/>
              </a:ext>
            </a:extLst>
          </p:cNvPr>
          <p:cNvCxnSpPr>
            <a:cxnSpLocks/>
          </p:cNvCxnSpPr>
          <p:nvPr/>
        </p:nvCxnSpPr>
        <p:spPr>
          <a:xfrm flipH="1">
            <a:off x="4267200" y="3352800"/>
            <a:ext cx="1918954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432-8CC4-214C-6D51-E9A2D7815445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3886200"/>
            <a:ext cx="2071354" cy="245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11396-1A32-5EEB-F9FD-1FD0C55F71FD}"/>
              </a:ext>
            </a:extLst>
          </p:cNvPr>
          <p:cNvSpPr txBox="1">
            <a:spLocks/>
          </p:cNvSpPr>
          <p:nvPr/>
        </p:nvSpPr>
        <p:spPr>
          <a:xfrm>
            <a:off x="838200" y="1689506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HERON\tests\workshop\wind\heron_input.xml</a:t>
            </a:r>
          </a:p>
        </p:txBody>
      </p:sp>
    </p:spTree>
    <p:extLst>
      <p:ext uri="{BB962C8B-B14F-4D97-AF65-F5344CB8AC3E}">
        <p14:creationId xmlns:p14="http://schemas.microsoft.com/office/powerpoint/2010/main" val="109779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66462-5834-170E-CC33-7CC71608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" y="2180906"/>
            <a:ext cx="6781634" cy="3375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Input Script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E2C7FD-B9EC-74B5-D397-80B5BFD94CE3}"/>
              </a:ext>
            </a:extLst>
          </p:cNvPr>
          <p:cNvSpPr txBox="1">
            <a:spLocks/>
          </p:cNvSpPr>
          <p:nvPr/>
        </p:nvSpPr>
        <p:spPr>
          <a:xfrm>
            <a:off x="6858000" y="1982300"/>
            <a:ext cx="5185719" cy="35742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&lt;capacity&gt;</a:t>
            </a:r>
          </a:p>
          <a:p>
            <a:pPr lvl="1"/>
            <a:r>
              <a:rPr lang="en-US" dirty="0"/>
              <a:t>This is the rated capacity of the Wind Farm</a:t>
            </a:r>
          </a:p>
          <a:p>
            <a:pPr lvl="1"/>
            <a:r>
              <a:rPr lang="en-US" dirty="0"/>
              <a:t>Currently, we sweep through some values</a:t>
            </a:r>
          </a:p>
          <a:p>
            <a:pPr lvl="2"/>
            <a:r>
              <a:rPr lang="en-US" dirty="0"/>
              <a:t>Can be fixed, opt, etc.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capacity_factor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Actual usage of capacity per unit time</a:t>
            </a:r>
          </a:p>
          <a:p>
            <a:pPr lvl="1"/>
            <a:r>
              <a:rPr lang="en-US" dirty="0"/>
              <a:t>Using synthetic histories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D63F4-2310-99E2-684E-786205B9397A}"/>
              </a:ext>
            </a:extLst>
          </p:cNvPr>
          <p:cNvSpPr txBox="1">
            <a:spLocks/>
          </p:cNvSpPr>
          <p:nvPr/>
        </p:nvSpPr>
        <p:spPr>
          <a:xfrm>
            <a:off x="533400" y="1164414"/>
            <a:ext cx="10820400" cy="203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Components: Wind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7C368E-F0DA-5016-1365-25785F0312AE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981200" cy="4643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7E8382-A533-7ED6-C562-CD081A6A537C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3197397"/>
            <a:ext cx="3810000" cy="77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CE76-B441-8ACA-D97A-F26D5E39D6B5}"/>
              </a:ext>
            </a:extLst>
          </p:cNvPr>
          <p:cNvSpPr txBox="1">
            <a:spLocks/>
          </p:cNvSpPr>
          <p:nvPr/>
        </p:nvSpPr>
        <p:spPr>
          <a:xfrm>
            <a:off x="203884" y="182726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HERON\tests\workshop\wind\heron_input.xml</a:t>
            </a:r>
          </a:p>
        </p:txBody>
      </p:sp>
    </p:spTree>
    <p:extLst>
      <p:ext uri="{BB962C8B-B14F-4D97-AF65-F5344CB8AC3E}">
        <p14:creationId xmlns:p14="http://schemas.microsoft.com/office/powerpoint/2010/main" val="3062621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B2340E-CB6B-914C-91F7-027E2A97B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run some simulations!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373C9-40C1-EC41-8BFA-835313EF5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NPP and Wind</a:t>
            </a:r>
          </a:p>
        </p:txBody>
      </p:sp>
    </p:spTree>
    <p:extLst>
      <p:ext uri="{BB962C8B-B14F-4D97-AF65-F5344CB8AC3E}">
        <p14:creationId xmlns:p14="http://schemas.microsoft.com/office/powerpoint/2010/main" val="357568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825B13-AD8B-2202-5EAA-CA480815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1" y="1723714"/>
            <a:ext cx="4952999" cy="114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DE253-E6AA-DC91-4496-4F1258B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4522838"/>
            <a:ext cx="6830008" cy="1175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562510"/>
            <a:ext cx="4741273" cy="3480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Uncomment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&lt;debug&gt; </a:t>
            </a:r>
            <a:r>
              <a:rPr lang="en-US" dirty="0"/>
              <a:t>line</a:t>
            </a:r>
          </a:p>
          <a:p>
            <a:pPr lvl="1"/>
            <a:r>
              <a:rPr lang="en-US" dirty="0"/>
              <a:t>Note that this overrides some parameters</a:t>
            </a:r>
          </a:p>
          <a:p>
            <a:pPr lvl="2"/>
            <a:r>
              <a:rPr lang="en-US" dirty="0"/>
              <a:t>Only using 1 sample</a:t>
            </a:r>
          </a:p>
          <a:p>
            <a:pPr lvl="2"/>
            <a:r>
              <a:rPr lang="en-US" dirty="0"/>
              <a:t>Only using 1 year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debug values!</a:t>
            </a:r>
          </a:p>
          <a:p>
            <a:pPr lvl="1"/>
            <a:r>
              <a:rPr lang="en-US" dirty="0"/>
              <a:t>HERON only use these in </a:t>
            </a:r>
            <a:r>
              <a:rPr lang="en-US" b="1" dirty="0"/>
              <a:t>debug</a:t>
            </a:r>
            <a:r>
              <a:rPr lang="en-US" dirty="0"/>
              <a:t> mode, overrides sweep values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903DE-E4A8-523D-23D8-A12B0245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023419"/>
            <a:ext cx="6830008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5B60C7-B8C8-D35B-1919-B9349EB8446F}"/>
              </a:ext>
            </a:extLst>
          </p:cNvPr>
          <p:cNvCxnSpPr>
            <a:cxnSpLocks/>
          </p:cNvCxnSpPr>
          <p:nvPr/>
        </p:nvCxnSpPr>
        <p:spPr>
          <a:xfrm>
            <a:off x="5410200" y="2319768"/>
            <a:ext cx="517668" cy="52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3BEA1-3BB1-752C-9845-F73095D2FADA}"/>
              </a:ext>
            </a:extLst>
          </p:cNvPr>
          <p:cNvCxnSpPr>
            <a:cxnSpLocks/>
          </p:cNvCxnSpPr>
          <p:nvPr/>
        </p:nvCxnSpPr>
        <p:spPr>
          <a:xfrm flipH="1">
            <a:off x="8778732" y="3480619"/>
            <a:ext cx="533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80391E-5639-EBED-D878-C57C2D8615B2}"/>
              </a:ext>
            </a:extLst>
          </p:cNvPr>
          <p:cNvCxnSpPr>
            <a:cxnSpLocks/>
          </p:cNvCxnSpPr>
          <p:nvPr/>
        </p:nvCxnSpPr>
        <p:spPr>
          <a:xfrm flipH="1">
            <a:off x="9007332" y="5043293"/>
            <a:ext cx="4572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0D8F61-B5F2-54F1-5B6A-7F5C3518296D}"/>
              </a:ext>
            </a:extLst>
          </p:cNvPr>
          <p:cNvSpPr txBox="1">
            <a:spLocks/>
          </p:cNvSpPr>
          <p:nvPr/>
        </p:nvSpPr>
        <p:spPr>
          <a:xfrm>
            <a:off x="5029200" y="1236029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HERON\tests\workshop\wind\heron_input.xml</a:t>
            </a:r>
          </a:p>
        </p:txBody>
      </p:sp>
    </p:spTree>
    <p:extLst>
      <p:ext uri="{BB962C8B-B14F-4D97-AF65-F5344CB8AC3E}">
        <p14:creationId xmlns:p14="http://schemas.microsoft.com/office/powerpoint/2010/main" val="337882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DDE253-E6AA-DC91-4496-4F1258B3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522838"/>
            <a:ext cx="6830008" cy="1175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try in debug mode: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Wind = 0;   NPP =  20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Wind = 10; NPP = 20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Switch NPP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dispatch=“independent”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dispatch=“fixed” </a:t>
            </a:r>
          </a:p>
          <a:p>
            <a:r>
              <a:rPr lang="en-US" sz="2200" dirty="0"/>
              <a:t>Pause here – Check Network plot!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903DE-E4A8-523D-23D8-A12B0245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023419"/>
            <a:ext cx="6830008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3BEA1-3BB1-752C-9845-F73095D2FADA}"/>
              </a:ext>
            </a:extLst>
          </p:cNvPr>
          <p:cNvCxnSpPr>
            <a:cxnSpLocks/>
          </p:cNvCxnSpPr>
          <p:nvPr/>
        </p:nvCxnSpPr>
        <p:spPr>
          <a:xfrm flipH="1">
            <a:off x="8778732" y="3480619"/>
            <a:ext cx="533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80391E-5639-EBED-D878-C57C2D8615B2}"/>
              </a:ext>
            </a:extLst>
          </p:cNvPr>
          <p:cNvCxnSpPr>
            <a:cxnSpLocks/>
          </p:cNvCxnSpPr>
          <p:nvPr/>
        </p:nvCxnSpPr>
        <p:spPr>
          <a:xfrm flipH="1">
            <a:off x="9007332" y="5043293"/>
            <a:ext cx="4572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7AB06A-0CBF-3F28-E0C4-96758C9C20ED}"/>
              </a:ext>
            </a:extLst>
          </p:cNvPr>
          <p:cNvCxnSpPr>
            <a:cxnSpLocks/>
          </p:cNvCxnSpPr>
          <p:nvPr/>
        </p:nvCxnSpPr>
        <p:spPr>
          <a:xfrm flipH="1" flipV="1">
            <a:off x="10591800" y="4836815"/>
            <a:ext cx="609600" cy="2064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325DF4A-9607-2C96-2BE8-E7005734A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099452"/>
            <a:ext cx="4257675" cy="7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43EB02-75FE-FB0A-32B1-205BDD732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1" y="1723714"/>
            <a:ext cx="4952999" cy="114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09CE9-84CA-214E-7BBD-EBF0526C8517}"/>
              </a:ext>
            </a:extLst>
          </p:cNvPr>
          <p:cNvCxnSpPr>
            <a:cxnSpLocks/>
          </p:cNvCxnSpPr>
          <p:nvPr/>
        </p:nvCxnSpPr>
        <p:spPr>
          <a:xfrm>
            <a:off x="5410200" y="2319768"/>
            <a:ext cx="517668" cy="52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65AE0E6-DBBD-A9ED-96E3-9B58AE09DE12}"/>
              </a:ext>
            </a:extLst>
          </p:cNvPr>
          <p:cNvSpPr txBox="1">
            <a:spLocks/>
          </p:cNvSpPr>
          <p:nvPr/>
        </p:nvSpPr>
        <p:spPr>
          <a:xfrm>
            <a:off x="5029200" y="1236029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HERON\tests\workshop\wind\heron_input.xml</a:t>
            </a:r>
          </a:p>
        </p:txBody>
      </p:sp>
    </p:spTree>
    <p:extLst>
      <p:ext uri="{BB962C8B-B14F-4D97-AF65-F5344CB8AC3E}">
        <p14:creationId xmlns:p14="http://schemas.microsoft.com/office/powerpoint/2010/main" val="235762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try in debug mode: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Wind = 0;   NPP =  20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Wind = 10; NPP = 20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Switch NPP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dispatch=“independent”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dispatch=“fixed” 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25DF4A-9607-2C96-2BE8-E7005734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9452"/>
            <a:ext cx="4257675" cy="7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9177DE9-A667-EFD0-A1BD-0A5C5F8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447800"/>
            <a:ext cx="4247800" cy="4536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433BCE-EC33-E5FB-A1B7-8F712F34133D}"/>
              </a:ext>
            </a:extLst>
          </p:cNvPr>
          <p:cNvSpPr txBox="1">
            <a:spLocks/>
          </p:cNvSpPr>
          <p:nvPr/>
        </p:nvSpPr>
        <p:spPr>
          <a:xfrm>
            <a:off x="5334000" y="104782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HERON\tests\workshop\wind\network.png</a:t>
            </a:r>
          </a:p>
        </p:txBody>
      </p:sp>
    </p:spTree>
    <p:extLst>
      <p:ext uri="{BB962C8B-B14F-4D97-AF65-F5344CB8AC3E}">
        <p14:creationId xmlns:p14="http://schemas.microsoft.com/office/powerpoint/2010/main" val="323445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99C0B72-5402-89FA-D2B9-1021796E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9952"/>
            <a:ext cx="5629058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BEB2EBC3-4CB1-8A3F-F6B0-0792ECEF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5629058" cy="3736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52B83C-C833-AC27-E321-918CFFC7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92" y="1508345"/>
            <a:ext cx="3987472" cy="48645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Stochastic History for Single Cluster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811842A-DCAD-5B2F-F020-4F39788FF774}"/>
              </a:ext>
            </a:extLst>
          </p:cNvPr>
          <p:cNvSpPr txBox="1">
            <a:spLocks/>
          </p:cNvSpPr>
          <p:nvPr/>
        </p:nvSpPr>
        <p:spPr>
          <a:xfrm>
            <a:off x="7331915" y="1431115"/>
            <a:ext cx="3987472" cy="48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Dispatch of Electricity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8D31F6-736F-15CC-54F6-EE029D6DD733}"/>
              </a:ext>
            </a:extLst>
          </p:cNvPr>
          <p:cNvSpPr txBox="1">
            <a:spLocks/>
          </p:cNvSpPr>
          <p:nvPr/>
        </p:nvSpPr>
        <p:spPr>
          <a:xfrm>
            <a:off x="6180066" y="5733901"/>
            <a:ext cx="3987472" cy="486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Wind = 0GW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NPP = 20GW, independent dispatch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7191-667D-C7CF-2140-6F5DC12B8130}"/>
              </a:ext>
            </a:extLst>
          </p:cNvPr>
          <p:cNvSpPr txBox="1">
            <a:spLocks/>
          </p:cNvSpPr>
          <p:nvPr/>
        </p:nvSpPr>
        <p:spPr>
          <a:xfrm>
            <a:off x="266909" y="1053949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npp_wind_o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5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B7CCBD-EF1D-F73E-0ABF-DBA8D427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121" y="1308196"/>
            <a:ext cx="4412879" cy="1696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DE253-E6AA-DC91-4496-4F1258B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21" y="4650657"/>
            <a:ext cx="6830008" cy="1175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 Full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change: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Comment out the &lt;debug/&gt; line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Input desired sweep values for:</a:t>
            </a:r>
          </a:p>
          <a:p>
            <a:pPr lvl="2"/>
            <a:r>
              <a:rPr lang="en-US" sz="1600" dirty="0"/>
              <a:t>Wind Capacities</a:t>
            </a:r>
          </a:p>
          <a:p>
            <a:pPr lvl="2"/>
            <a:r>
              <a:rPr lang="en-US" sz="1600" dirty="0"/>
              <a:t>NPP Capacities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/>
              <a:t>Pause here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903DE-E4A8-523D-23D8-A12B0245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121" y="3151238"/>
            <a:ext cx="6830008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5B60C7-B8C8-D35B-1919-B9349EB8446F}"/>
              </a:ext>
            </a:extLst>
          </p:cNvPr>
          <p:cNvCxnSpPr>
            <a:cxnSpLocks/>
          </p:cNvCxnSpPr>
          <p:nvPr/>
        </p:nvCxnSpPr>
        <p:spPr>
          <a:xfrm flipV="1">
            <a:off x="5510981" y="1981200"/>
            <a:ext cx="443580" cy="3373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7AB06A-0CBF-3F28-E0C4-96758C9C20ED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5031981"/>
            <a:ext cx="609600" cy="2064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325DF4A-9607-2C96-2BE8-E7005734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099452"/>
            <a:ext cx="4257675" cy="7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7FA284-B902-36B8-96AC-3B0FF4F9CF39}"/>
              </a:ext>
            </a:extLst>
          </p:cNvPr>
          <p:cNvSpPr txBox="1">
            <a:spLocks/>
          </p:cNvSpPr>
          <p:nvPr/>
        </p:nvSpPr>
        <p:spPr>
          <a:xfrm>
            <a:off x="5029200" y="104782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HERON\tests\workshop\wind\heron_input.xml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2783A1-CA07-E5D6-911A-FF2D464A3409}"/>
              </a:ext>
            </a:extLst>
          </p:cNvPr>
          <p:cNvCxnSpPr>
            <a:cxnSpLocks/>
          </p:cNvCxnSpPr>
          <p:nvPr/>
        </p:nvCxnSpPr>
        <p:spPr>
          <a:xfrm>
            <a:off x="8884643" y="4114800"/>
            <a:ext cx="17071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9E2EB-58B4-6D37-BC5C-E999C6DEA80D}"/>
              </a:ext>
            </a:extLst>
          </p:cNvPr>
          <p:cNvCxnSpPr>
            <a:cxnSpLocks/>
          </p:cNvCxnSpPr>
          <p:nvPr/>
        </p:nvCxnSpPr>
        <p:spPr>
          <a:xfrm>
            <a:off x="9164371" y="5715000"/>
            <a:ext cx="11988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6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 Full Sweep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41C3B9-3DB8-5574-0DF7-07C82B3F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6019800"/>
            <a:ext cx="3987472" cy="486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Zoomed-in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0CD8-96B8-95F7-DC55-4BAE5227200B}"/>
              </a:ext>
            </a:extLst>
          </p:cNvPr>
          <p:cNvSpPr txBox="1">
            <a:spLocks/>
          </p:cNvSpPr>
          <p:nvPr/>
        </p:nvSpPr>
        <p:spPr>
          <a:xfrm>
            <a:off x="940424" y="1164414"/>
            <a:ext cx="3987472" cy="48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Results!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C73F94-3FF1-2F0C-880D-EA12042B91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860870"/>
              </p:ext>
            </p:extLst>
          </p:nvPr>
        </p:nvGraphicFramePr>
        <p:xfrm>
          <a:off x="374946" y="1828800"/>
          <a:ext cx="5568654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0F2628-4F07-4456-AACD-D57DC9CDC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23160"/>
              </p:ext>
            </p:extLst>
          </p:nvPr>
        </p:nvGraphicFramePr>
        <p:xfrm>
          <a:off x="6096000" y="1828800"/>
          <a:ext cx="54864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179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 and Nuclear Power Plant (NPP) Case</a:t>
            </a:r>
          </a:p>
          <a:p>
            <a:pPr lvl="1"/>
            <a:r>
              <a:rPr lang="en-US" dirty="0"/>
              <a:t>Basic schematic of Integrated Energy Systems (IES) components</a:t>
            </a:r>
          </a:p>
          <a:p>
            <a:pPr lvl="1"/>
            <a:r>
              <a:rPr lang="en-US" dirty="0"/>
              <a:t>Market and Weather scenarios</a:t>
            </a:r>
          </a:p>
          <a:p>
            <a:pPr lvl="1"/>
            <a:r>
              <a:rPr lang="en-US" dirty="0"/>
              <a:t>Holistic Energy Resource </a:t>
            </a:r>
            <a:r>
              <a:rPr lang="en-US"/>
              <a:t>Optimization Network (HERON) </a:t>
            </a:r>
            <a:r>
              <a:rPr lang="en-US" dirty="0"/>
              <a:t>Workflow</a:t>
            </a:r>
          </a:p>
          <a:p>
            <a:pPr lvl="1"/>
            <a:r>
              <a:rPr lang="en-US" dirty="0"/>
              <a:t>HERON Input script</a:t>
            </a:r>
          </a:p>
          <a:p>
            <a:pPr lvl="1"/>
            <a:r>
              <a:rPr lang="en-US" dirty="0"/>
              <a:t>Running HERON simulation in Debug Mode</a:t>
            </a:r>
          </a:p>
          <a:p>
            <a:pPr lvl="1"/>
            <a:r>
              <a:rPr lang="en-US" dirty="0"/>
              <a:t>Running HERON simulation in Sweep Mode</a:t>
            </a:r>
          </a:p>
          <a:p>
            <a:pPr lvl="1"/>
            <a:endParaRPr lang="en-US" dirty="0"/>
          </a:p>
          <a:p>
            <a:r>
              <a:rPr lang="en-US" dirty="0"/>
              <a:t>Adding Arbitrage</a:t>
            </a:r>
          </a:p>
        </p:txBody>
      </p:sp>
    </p:spTree>
    <p:extLst>
      <p:ext uri="{BB962C8B-B14F-4D97-AF65-F5344CB8AC3E}">
        <p14:creationId xmlns:p14="http://schemas.microsoft.com/office/powerpoint/2010/main" val="339216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64414"/>
            <a:ext cx="10820400" cy="4702986"/>
          </a:xfrm>
        </p:spPr>
        <p:txBody>
          <a:bodyPr>
            <a:normAutofit/>
          </a:bodyPr>
          <a:lstStyle/>
          <a:p>
            <a:r>
              <a:rPr lang="en-US" dirty="0"/>
              <a:t>After running in debug mode and getting a coarse look via sweep runs, might be time for an optimization run</a:t>
            </a:r>
          </a:p>
          <a:p>
            <a:pPr lvl="1"/>
            <a:r>
              <a:rPr lang="en-US" dirty="0"/>
              <a:t>Will take a while depending on computation resources</a:t>
            </a:r>
          </a:p>
          <a:p>
            <a:pPr lvl="1"/>
            <a:r>
              <a:rPr lang="en-US" dirty="0"/>
              <a:t>best to do on your own or on High Performance Computing (HPC) machines</a:t>
            </a:r>
          </a:p>
          <a:p>
            <a:pPr lvl="1"/>
            <a:endParaRPr lang="en-US" dirty="0"/>
          </a:p>
          <a:p>
            <a:r>
              <a:rPr lang="en-US" dirty="0"/>
              <a:t>Fun things to toggle—How do these affect NPV?:</a:t>
            </a:r>
          </a:p>
          <a:p>
            <a:pPr lvl="1"/>
            <a:r>
              <a:rPr lang="en-US" dirty="0"/>
              <a:t>Project time &gt; 3 years</a:t>
            </a:r>
          </a:p>
          <a:p>
            <a:pPr lvl="1"/>
            <a:r>
              <a:rPr lang="en-US" dirty="0"/>
              <a:t>Project time &gt; component lifetimes</a:t>
            </a:r>
          </a:p>
          <a:p>
            <a:pPr lvl="1"/>
            <a:r>
              <a:rPr lang="en-US" dirty="0"/>
              <a:t>Add depreciation to components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B2340E-CB6B-914C-91F7-027E2A97B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Even Stronger with Arbitrage!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373C9-40C1-EC41-8BFA-835313EF5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NPP and Wind</a:t>
            </a:r>
            <a:br>
              <a:rPr lang="en-US" dirty="0"/>
            </a:br>
            <a:r>
              <a:rPr lang="en-US" dirty="0"/>
              <a:t>With Storage</a:t>
            </a:r>
          </a:p>
        </p:txBody>
      </p:sp>
    </p:spTree>
    <p:extLst>
      <p:ext uri="{BB962C8B-B14F-4D97-AF65-F5344CB8AC3E}">
        <p14:creationId xmlns:p14="http://schemas.microsoft.com/office/powerpoint/2010/main" val="365194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Schematic of 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5867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Nuclear Power Plant:</a:t>
            </a:r>
          </a:p>
          <a:p>
            <a:pPr lvl="1"/>
            <a:r>
              <a:rPr lang="en-US" b="1" dirty="0"/>
              <a:t>Nuclear Reactor</a:t>
            </a:r>
          </a:p>
          <a:p>
            <a:pPr lvl="2"/>
            <a:r>
              <a:rPr lang="en-US" dirty="0"/>
              <a:t>Is now decoupled from electricity generation</a:t>
            </a:r>
          </a:p>
          <a:p>
            <a:pPr lvl="2"/>
            <a:r>
              <a:rPr lang="en-US" dirty="0"/>
              <a:t>Produces heat that can be converted to electricity</a:t>
            </a:r>
          </a:p>
          <a:p>
            <a:pPr lvl="1"/>
            <a:r>
              <a:rPr lang="en-US" b="1" dirty="0"/>
              <a:t>Turbine</a:t>
            </a:r>
          </a:p>
          <a:p>
            <a:pPr lvl="2"/>
            <a:r>
              <a:rPr lang="en-US" dirty="0"/>
              <a:t>Converts heat into electricity via a transfer function (</a:t>
            </a:r>
            <a:r>
              <a:rPr lang="el-GR" dirty="0"/>
              <a:t>η</a:t>
            </a:r>
            <a:r>
              <a:rPr lang="en-US" dirty="0"/>
              <a:t>= 0.33)</a:t>
            </a:r>
          </a:p>
          <a:p>
            <a:pPr lvl="1"/>
            <a:endParaRPr lang="en-US" dirty="0"/>
          </a:p>
          <a:p>
            <a:r>
              <a:rPr lang="en-US" b="1" dirty="0"/>
              <a:t>Thermal Energy Storage (TES)</a:t>
            </a:r>
          </a:p>
          <a:p>
            <a:pPr lvl="1"/>
            <a:r>
              <a:rPr lang="en-US" dirty="0"/>
              <a:t>Storage unit that can charge with heat and discharge via some dispatch strategy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65BA5EA-B5C8-9A8E-FA64-5271DF4C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007312"/>
            <a:ext cx="3886200" cy="4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Schematic of 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5867400" cy="4351338"/>
          </a:xfrm>
        </p:spPr>
        <p:txBody>
          <a:bodyPr>
            <a:normAutofit/>
          </a:bodyPr>
          <a:lstStyle/>
          <a:p>
            <a:r>
              <a:rPr lang="en-US" b="1" dirty="0"/>
              <a:t>Wind Farm</a:t>
            </a:r>
          </a:p>
          <a:p>
            <a:pPr lvl="1"/>
            <a:r>
              <a:rPr lang="en-US" dirty="0"/>
              <a:t>Also has rated capacity, but varies based on wind speeds</a:t>
            </a:r>
          </a:p>
          <a:p>
            <a:pPr lvl="2"/>
            <a:r>
              <a:rPr lang="en-US" dirty="0"/>
              <a:t>Capacity factor taken from synthetic histories</a:t>
            </a:r>
          </a:p>
          <a:p>
            <a:r>
              <a:rPr lang="en-US" b="1" dirty="0"/>
              <a:t>Battery</a:t>
            </a:r>
          </a:p>
          <a:p>
            <a:pPr lvl="1"/>
            <a:r>
              <a:rPr lang="en-US" dirty="0"/>
              <a:t>Storage for electricity resource</a:t>
            </a:r>
          </a:p>
          <a:p>
            <a:r>
              <a:rPr lang="en-US" b="1" dirty="0"/>
              <a:t>Electricity Grid</a:t>
            </a:r>
          </a:p>
          <a:p>
            <a:pPr lvl="1"/>
            <a:r>
              <a:rPr lang="en-US" dirty="0"/>
              <a:t>Demand</a:t>
            </a:r>
          </a:p>
          <a:p>
            <a:pPr lvl="2"/>
            <a:r>
              <a:rPr lang="en-US" dirty="0"/>
              <a:t>also taken from synthetic histories</a:t>
            </a:r>
          </a:p>
          <a:p>
            <a:pPr lvl="1"/>
            <a:r>
              <a:rPr lang="en-US" dirty="0"/>
              <a:t>External Market (Source/Sink)</a:t>
            </a:r>
          </a:p>
          <a:p>
            <a:pPr lvl="1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ABD0BC-2FE4-87D7-B2F0-CD602909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007312"/>
            <a:ext cx="3886200" cy="4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Schematic of 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58674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/>
              <a:t>Given:</a:t>
            </a:r>
          </a:p>
          <a:p>
            <a:pPr lvl="1"/>
            <a:r>
              <a:rPr lang="en-US" dirty="0"/>
              <a:t>IES (NPP + </a:t>
            </a:r>
            <a:r>
              <a:rPr lang="en-US" b="1" i="1" dirty="0"/>
              <a:t>TES</a:t>
            </a:r>
            <a:r>
              <a:rPr lang="en-US" dirty="0"/>
              <a:t> + Wind Farm + </a:t>
            </a:r>
            <a:r>
              <a:rPr lang="en-US" b="1" i="1" dirty="0"/>
              <a:t>Battery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Market and Geographic Region</a:t>
            </a:r>
          </a:p>
          <a:p>
            <a:r>
              <a:rPr lang="en-US" sz="3300" b="1" dirty="0"/>
              <a:t>Need to find:</a:t>
            </a:r>
          </a:p>
          <a:p>
            <a:pPr lvl="1"/>
            <a:r>
              <a:rPr lang="en-US" dirty="0"/>
              <a:t>Capacities</a:t>
            </a:r>
          </a:p>
          <a:p>
            <a:pPr lvl="1"/>
            <a:r>
              <a:rPr lang="en-US" dirty="0"/>
              <a:t>Dispatch strategies</a:t>
            </a:r>
          </a:p>
          <a:p>
            <a:r>
              <a:rPr lang="en-US" sz="3300" b="1" dirty="0"/>
              <a:t>Goal(s):</a:t>
            </a:r>
          </a:p>
          <a:p>
            <a:pPr lvl="1"/>
            <a:r>
              <a:rPr lang="en-US" dirty="0"/>
              <a:t>Satisfy demand</a:t>
            </a:r>
          </a:p>
          <a:p>
            <a:pPr lvl="1"/>
            <a:r>
              <a:rPr lang="en-US" dirty="0"/>
              <a:t>Minimize costs/maximize profits (NPV)</a:t>
            </a:r>
          </a:p>
          <a:p>
            <a:r>
              <a:rPr lang="en-US" sz="3300" b="1" dirty="0"/>
              <a:t>Recall:</a:t>
            </a:r>
          </a:p>
          <a:p>
            <a:pPr lvl="1"/>
            <a:r>
              <a:rPr lang="en-US" dirty="0"/>
              <a:t>Load profiles and weather contain uncertainty</a:t>
            </a:r>
          </a:p>
          <a:p>
            <a:pPr lvl="1"/>
            <a:r>
              <a:rPr lang="en-US" dirty="0"/>
              <a:t>Uncertainty represented using synthetic time histories (ARMA)</a:t>
            </a: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8C1C82-F9BB-3563-392C-70172ECC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009770"/>
            <a:ext cx="3878406" cy="49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693BEFE-5044-35FF-9A92-4D779104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5" y="3013907"/>
            <a:ext cx="5266057" cy="3539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A41FD-990F-8E56-6FBC-0212F2D8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2" y="1195750"/>
            <a:ext cx="5326910" cy="1726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Input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164414"/>
            <a:ext cx="5181600" cy="38112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Turbine</a:t>
            </a:r>
            <a:r>
              <a:rPr lang="en-US" dirty="0"/>
              <a:t> converts heat to electricity</a:t>
            </a:r>
          </a:p>
          <a:p>
            <a:pPr lvl="1"/>
            <a:r>
              <a:rPr lang="en-US" dirty="0"/>
              <a:t>Linear transfer rate – efficiency</a:t>
            </a:r>
          </a:p>
          <a:p>
            <a:pPr lvl="1"/>
            <a:r>
              <a:rPr lang="en-US" dirty="0"/>
              <a:t>Dispatch is “dependent”</a:t>
            </a:r>
          </a:p>
          <a:p>
            <a:pPr lvl="2"/>
            <a:r>
              <a:rPr lang="en-US" dirty="0"/>
              <a:t>Capacity large enough to take in NPP and TES production</a:t>
            </a:r>
          </a:p>
          <a:p>
            <a:r>
              <a:rPr lang="en-US" b="1" dirty="0"/>
              <a:t>Reactor </a:t>
            </a:r>
            <a:r>
              <a:rPr lang="en-US" dirty="0"/>
              <a:t>generates heat</a:t>
            </a:r>
          </a:p>
          <a:p>
            <a:pPr lvl="1"/>
            <a:r>
              <a:rPr lang="en-US" dirty="0"/>
              <a:t>Keeping previous costs ($/</a:t>
            </a:r>
            <a:r>
              <a:rPr lang="en-US" dirty="0" err="1"/>
              <a:t>GWe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Efficiency used as multiplier (</a:t>
            </a:r>
            <a:r>
              <a:rPr lang="en-US" dirty="0" err="1"/>
              <a:t>GWt</a:t>
            </a:r>
            <a:r>
              <a:rPr lang="en-US" dirty="0"/>
              <a:t>/</a:t>
            </a:r>
            <a:r>
              <a:rPr lang="en-US" dirty="0" err="1"/>
              <a:t>GWe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C19E79-7CC8-6ED2-BE21-EE42AEF2DA43}"/>
              </a:ext>
            </a:extLst>
          </p:cNvPr>
          <p:cNvCxnSpPr>
            <a:cxnSpLocks/>
          </p:cNvCxnSpPr>
          <p:nvPr/>
        </p:nvCxnSpPr>
        <p:spPr>
          <a:xfrm flipH="1">
            <a:off x="3374116" y="2009464"/>
            <a:ext cx="533400" cy="4098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5E049C-082D-FB53-5AFB-FA6017DDEAAD}"/>
              </a:ext>
            </a:extLst>
          </p:cNvPr>
          <p:cNvSpPr txBox="1"/>
          <p:nvPr/>
        </p:nvSpPr>
        <p:spPr>
          <a:xfrm>
            <a:off x="3907516" y="17778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Efficiency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54FF98-F847-2DC1-C0D3-8592CA06C6B4}"/>
              </a:ext>
            </a:extLst>
          </p:cNvPr>
          <p:cNvCxnSpPr>
            <a:cxnSpLocks/>
          </p:cNvCxnSpPr>
          <p:nvPr/>
        </p:nvCxnSpPr>
        <p:spPr>
          <a:xfrm flipH="1">
            <a:off x="2247900" y="2899945"/>
            <a:ext cx="228600" cy="2279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62C390-C0EE-4108-D51D-6D3EB77F38AA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804002"/>
            <a:ext cx="1447800" cy="837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817502-4ACF-2E19-C9EA-55D61C7EFA0A}"/>
              </a:ext>
            </a:extLst>
          </p:cNvPr>
          <p:cNvSpPr txBox="1"/>
          <p:nvPr/>
        </p:nvSpPr>
        <p:spPr>
          <a:xfrm>
            <a:off x="4095381" y="545708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Efficiency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496336-A9A5-E9FF-D1F6-C31757AD9C66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819400" y="5641750"/>
            <a:ext cx="1275981" cy="390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581608-19D9-C2AE-6FAF-229A8C7098C2}"/>
              </a:ext>
            </a:extLst>
          </p:cNvPr>
          <p:cNvSpPr txBox="1"/>
          <p:nvPr/>
        </p:nvSpPr>
        <p:spPr>
          <a:xfrm>
            <a:off x="2434124" y="2541561"/>
            <a:ext cx="22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resource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B3DCA4-A255-27E7-0D55-73268F8289FD}"/>
              </a:ext>
            </a:extLst>
          </p:cNvPr>
          <p:cNvCxnSpPr/>
          <p:nvPr/>
        </p:nvCxnSpPr>
        <p:spPr>
          <a:xfrm>
            <a:off x="3612618" y="1485783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E27885F-578F-38AD-7A52-4112728F6A17}"/>
              </a:ext>
            </a:extLst>
          </p:cNvPr>
          <p:cNvSpPr txBox="1">
            <a:spLocks/>
          </p:cNvSpPr>
          <p:nvPr/>
        </p:nvSpPr>
        <p:spPr>
          <a:xfrm>
            <a:off x="321050" y="950675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HERON\tests\workshop\wind\heron_input_storage.xml</a:t>
            </a:r>
          </a:p>
        </p:txBody>
      </p:sp>
    </p:spTree>
    <p:extLst>
      <p:ext uri="{BB962C8B-B14F-4D97-AF65-F5344CB8AC3E}">
        <p14:creationId xmlns:p14="http://schemas.microsoft.com/office/powerpoint/2010/main" val="358684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Input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117" y="1590194"/>
            <a:ext cx="5181600" cy="3811231"/>
          </a:xfrm>
        </p:spPr>
        <p:txBody>
          <a:bodyPr>
            <a:normAutofit/>
          </a:bodyPr>
          <a:lstStyle/>
          <a:p>
            <a:r>
              <a:rPr lang="en-US" b="1" dirty="0"/>
              <a:t>TES</a:t>
            </a:r>
            <a:r>
              <a:rPr lang="en-US" dirty="0"/>
              <a:t> stores heat</a:t>
            </a:r>
          </a:p>
          <a:p>
            <a:pPr lvl="1"/>
            <a:r>
              <a:rPr lang="en-US" dirty="0"/>
              <a:t>Assuming only CAPEX (capital expenditures) cost</a:t>
            </a:r>
          </a:p>
          <a:p>
            <a:pPr lvl="2"/>
            <a:r>
              <a:rPr lang="en-US" dirty="0"/>
              <a:t>$30/</a:t>
            </a:r>
            <a:r>
              <a:rPr lang="en-US" dirty="0" err="1"/>
              <a:t>MWt</a:t>
            </a:r>
            <a:endParaRPr lang="en-US" dirty="0"/>
          </a:p>
          <a:p>
            <a:r>
              <a:rPr lang="en-US" b="1" dirty="0"/>
              <a:t>Battery </a:t>
            </a:r>
            <a:r>
              <a:rPr lang="en-US" dirty="0"/>
              <a:t>stores electricity</a:t>
            </a:r>
          </a:p>
          <a:p>
            <a:pPr lvl="1"/>
            <a:r>
              <a:rPr lang="en-US" dirty="0"/>
              <a:t>Assuming only CAPEX (capital expenditures) cost</a:t>
            </a:r>
          </a:p>
          <a:p>
            <a:pPr lvl="2"/>
            <a:r>
              <a:rPr lang="en-US" dirty="0"/>
              <a:t>$151/MWe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823D-8493-249D-CE58-FE30BE59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2" y="1797380"/>
            <a:ext cx="5695950" cy="1380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6B559-34BC-691C-C363-9CE04AFF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7" y="3473780"/>
            <a:ext cx="4450405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24E42F-3B92-CD72-A34B-A21B4017CFD1}"/>
              </a:ext>
            </a:extLst>
          </p:cNvPr>
          <p:cNvSpPr txBox="1">
            <a:spLocks/>
          </p:cNvSpPr>
          <p:nvPr/>
        </p:nvSpPr>
        <p:spPr>
          <a:xfrm>
            <a:off x="331717" y="145060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HERON\tests\workshop\wind\heron_input_storage.xml</a:t>
            </a:r>
          </a:p>
        </p:txBody>
      </p:sp>
    </p:spTree>
    <p:extLst>
      <p:ext uri="{BB962C8B-B14F-4D97-AF65-F5344CB8AC3E}">
        <p14:creationId xmlns:p14="http://schemas.microsoft.com/office/powerpoint/2010/main" val="1682347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2E22FCD-F1D7-75BE-D2C7-59BDBA88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165" y="5424794"/>
            <a:ext cx="4383651" cy="817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90E8B1-FF9A-367F-16EA-1C56F2F1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65" y="4536007"/>
            <a:ext cx="4276531" cy="778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698789-8DAF-8307-A8A5-7B0E4788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54" y="3670488"/>
            <a:ext cx="4332672" cy="770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94857E-FFE3-8DD8-95B9-33E55B89C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4" y="2845875"/>
            <a:ext cx="4119563" cy="72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try in debug mode: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Component sizes:</a:t>
            </a:r>
          </a:p>
          <a:p>
            <a:pPr lvl="2"/>
            <a:r>
              <a:rPr lang="en-US" sz="1600" dirty="0"/>
              <a:t>Wind = 30; Reactor = 20 </a:t>
            </a:r>
          </a:p>
          <a:p>
            <a:pPr lvl="2"/>
            <a:r>
              <a:rPr lang="en-US" sz="1600" dirty="0"/>
              <a:t>TES  = 30; Battery = 30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Switch Reactor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dispatch=“independent”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dispatch=“fixed” </a:t>
            </a:r>
          </a:p>
          <a:p>
            <a:r>
              <a:rPr lang="en-US" sz="2000" dirty="0"/>
              <a:t>Pause here – Check Network plot!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5891-F7D8-56A4-2BEE-A17139862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047062"/>
            <a:ext cx="4286250" cy="88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5BD64-7B6C-68A8-7469-61565DE40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447100"/>
            <a:ext cx="4362450" cy="109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A11DAA-12EB-C21D-FA42-82DC6EB76B1A}"/>
              </a:ext>
            </a:extLst>
          </p:cNvPr>
          <p:cNvSpPr txBox="1">
            <a:spLocks/>
          </p:cNvSpPr>
          <p:nvPr/>
        </p:nvSpPr>
        <p:spPr>
          <a:xfrm>
            <a:off x="5867400" y="1164414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HERON\tests\workshop\wind\heron_input_storage.xml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7ED805-21E9-C917-48B1-86B9ED3B6D1B}"/>
              </a:ext>
            </a:extLst>
          </p:cNvPr>
          <p:cNvCxnSpPr>
            <a:cxnSpLocks/>
          </p:cNvCxnSpPr>
          <p:nvPr/>
        </p:nvCxnSpPr>
        <p:spPr>
          <a:xfrm>
            <a:off x="6248400" y="2035033"/>
            <a:ext cx="517668" cy="52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C255A-0C29-5A6B-755F-7360AFFD8870}"/>
              </a:ext>
            </a:extLst>
          </p:cNvPr>
          <p:cNvCxnSpPr>
            <a:cxnSpLocks/>
          </p:cNvCxnSpPr>
          <p:nvPr/>
        </p:nvCxnSpPr>
        <p:spPr>
          <a:xfrm flipH="1">
            <a:off x="7956264" y="2904911"/>
            <a:ext cx="228600" cy="376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2FC5F2-A780-CF6D-1229-5D4AA710D3A3}"/>
              </a:ext>
            </a:extLst>
          </p:cNvPr>
          <p:cNvCxnSpPr>
            <a:cxnSpLocks/>
          </p:cNvCxnSpPr>
          <p:nvPr/>
        </p:nvCxnSpPr>
        <p:spPr>
          <a:xfrm flipH="1">
            <a:off x="8014405" y="3762119"/>
            <a:ext cx="228600" cy="376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D8F845-40BD-464A-7CD7-E9956D566494}"/>
              </a:ext>
            </a:extLst>
          </p:cNvPr>
          <p:cNvCxnSpPr>
            <a:cxnSpLocks/>
          </p:cNvCxnSpPr>
          <p:nvPr/>
        </p:nvCxnSpPr>
        <p:spPr>
          <a:xfrm flipH="1">
            <a:off x="8010525" y="4648200"/>
            <a:ext cx="228600" cy="376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CB2AB-1335-0A59-2C56-8C3C0FC8D346}"/>
              </a:ext>
            </a:extLst>
          </p:cNvPr>
          <p:cNvCxnSpPr>
            <a:cxnSpLocks/>
          </p:cNvCxnSpPr>
          <p:nvPr/>
        </p:nvCxnSpPr>
        <p:spPr>
          <a:xfrm flipH="1">
            <a:off x="8085312" y="5537129"/>
            <a:ext cx="228600" cy="376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E3E163-D13C-03DE-060B-66AF477AE833}"/>
              </a:ext>
            </a:extLst>
          </p:cNvPr>
          <p:cNvCxnSpPr/>
          <p:nvPr/>
        </p:nvCxnSpPr>
        <p:spPr>
          <a:xfrm>
            <a:off x="8313912" y="3950589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91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try in debug mode: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Component sizes:</a:t>
            </a:r>
          </a:p>
          <a:p>
            <a:pPr lvl="2"/>
            <a:r>
              <a:rPr lang="en-US" sz="1600" dirty="0"/>
              <a:t>Wind = 30; Reactor = 20 </a:t>
            </a:r>
          </a:p>
          <a:p>
            <a:pPr lvl="2"/>
            <a:r>
              <a:rPr lang="en-US" sz="1600" dirty="0"/>
              <a:t>TES  = 30; Battery = 30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Switch Reactor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dispatch=“independent”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dispatch=“fixed” </a:t>
            </a:r>
          </a:p>
          <a:p>
            <a:pPr marL="800100" lvl="1" indent="-342900">
              <a:buFont typeface="+mj-lt"/>
              <a:buAutoNum type="arabicParenR"/>
            </a:pPr>
            <a:endParaRPr lang="en-US" sz="15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5891-F7D8-56A4-2BEE-A1713986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062"/>
            <a:ext cx="4286250" cy="88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A11DAA-12EB-C21D-FA42-82DC6EB76B1A}"/>
              </a:ext>
            </a:extLst>
          </p:cNvPr>
          <p:cNvSpPr txBox="1">
            <a:spLocks/>
          </p:cNvSpPr>
          <p:nvPr/>
        </p:nvSpPr>
        <p:spPr>
          <a:xfrm>
            <a:off x="5867400" y="1164414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HERON\tests\workshop\wind\network.png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AFD384-A60E-32BC-E552-6AAA9373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24000"/>
            <a:ext cx="4120546" cy="468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63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Debug Mode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52B83C-C833-AC27-E321-918CFFC7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92" y="1508345"/>
            <a:ext cx="3987472" cy="48645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Stochastic History for Single Cluster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811842A-DCAD-5B2F-F020-4F39788FF774}"/>
              </a:ext>
            </a:extLst>
          </p:cNvPr>
          <p:cNvSpPr txBox="1">
            <a:spLocks/>
          </p:cNvSpPr>
          <p:nvPr/>
        </p:nvSpPr>
        <p:spPr>
          <a:xfrm>
            <a:off x="6850044" y="1431115"/>
            <a:ext cx="3987472" cy="48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Dispatch of Heat and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7191-667D-C7CF-2140-6F5DC12B8130}"/>
              </a:ext>
            </a:extLst>
          </p:cNvPr>
          <p:cNvSpPr txBox="1">
            <a:spLocks/>
          </p:cNvSpPr>
          <p:nvPr/>
        </p:nvSpPr>
        <p:spPr>
          <a:xfrm>
            <a:off x="266909" y="1053949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npp_wind_storage_o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742E03F-4775-6396-A0D9-EBD7A9D8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9" y="1819952"/>
            <a:ext cx="5624333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88FF0D7-45B5-0CD5-0B2D-C8E26DC8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9952"/>
            <a:ext cx="5624333" cy="3740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A98258-EC4C-581D-336E-0B8587E68D40}"/>
              </a:ext>
            </a:extLst>
          </p:cNvPr>
          <p:cNvSpPr txBox="1"/>
          <p:nvPr/>
        </p:nvSpPr>
        <p:spPr>
          <a:xfrm>
            <a:off x="6477000" y="5727145"/>
            <a:ext cx="60969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     = 10 </a:t>
            </a:r>
            <a:r>
              <a:rPr lang="en-US" sz="1100" b="1" dirty="0" err="1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endParaRPr lang="en-US" sz="1100" b="1" dirty="0">
              <a:solidFill>
                <a:srgbClr val="0159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Reactor = 20 </a:t>
            </a:r>
            <a:r>
              <a:rPr lang="en-US" sz="1100" b="1" dirty="0" err="1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GWt</a:t>
            </a:r>
            <a:r>
              <a:rPr lang="en-US" sz="1100" b="1" dirty="0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(independent dispatch)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        = 5 </a:t>
            </a:r>
            <a:r>
              <a:rPr lang="en-US" sz="1100" b="1" dirty="0" err="1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GWt</a:t>
            </a:r>
            <a:endParaRPr lang="en-US" sz="1100" b="1" dirty="0">
              <a:solidFill>
                <a:srgbClr val="0159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  = 2 </a:t>
            </a:r>
            <a:r>
              <a:rPr lang="en-US" sz="1100" b="1" dirty="0" err="1">
                <a:solidFill>
                  <a:srgbClr val="015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endParaRPr lang="en-US" sz="1100" b="1" dirty="0">
              <a:solidFill>
                <a:srgbClr val="0159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0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B2340E-CB6B-914C-91F7-027E2A97B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Stronger Together (Sometimes)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373C9-40C1-EC41-8BFA-835313EF5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NPP and Wind</a:t>
            </a:r>
          </a:p>
        </p:txBody>
      </p:sp>
    </p:spTree>
    <p:extLst>
      <p:ext uri="{BB962C8B-B14F-4D97-AF65-F5344CB8AC3E}">
        <p14:creationId xmlns:p14="http://schemas.microsoft.com/office/powerpoint/2010/main" val="142905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 Full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74" y="1164414"/>
            <a:ext cx="4741273" cy="5236386"/>
          </a:xfrm>
        </p:spPr>
        <p:txBody>
          <a:bodyPr>
            <a:normAutofit/>
          </a:bodyPr>
          <a:lstStyle/>
          <a:p>
            <a:r>
              <a:rPr lang="en-US" dirty="0"/>
              <a:t>Run HERON, then outer.xml: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to change: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Comment out the &lt;debug/&gt; line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000" dirty="0"/>
              <a:t>Input desired sweep values for:</a:t>
            </a:r>
          </a:p>
          <a:p>
            <a:pPr lvl="3"/>
            <a:r>
              <a:rPr lang="en-US" dirty="0"/>
              <a:t>Wind Capacity</a:t>
            </a:r>
          </a:p>
          <a:p>
            <a:pPr lvl="3"/>
            <a:r>
              <a:rPr lang="en-US" dirty="0"/>
              <a:t>Reactor Capacity</a:t>
            </a:r>
          </a:p>
          <a:p>
            <a:pPr lvl="3"/>
            <a:r>
              <a:rPr lang="en-US" dirty="0"/>
              <a:t>TES Capacity</a:t>
            </a:r>
          </a:p>
          <a:p>
            <a:pPr lvl="3"/>
            <a:r>
              <a:rPr lang="en-US" dirty="0"/>
              <a:t>Battery Capacity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5891-F7D8-56A4-2BEE-A1713986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062"/>
            <a:ext cx="4286250" cy="88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5BD64-7B6C-68A8-7469-61565DE4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47100"/>
            <a:ext cx="4362450" cy="109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A11DAA-12EB-C21D-FA42-82DC6EB76B1A}"/>
              </a:ext>
            </a:extLst>
          </p:cNvPr>
          <p:cNvSpPr txBox="1">
            <a:spLocks/>
          </p:cNvSpPr>
          <p:nvPr/>
        </p:nvSpPr>
        <p:spPr>
          <a:xfrm>
            <a:off x="5867400" y="1164414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HERON\tests\workshop\wind\heron_input_storage.xml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7ED805-21E9-C917-48B1-86B9ED3B6D1B}"/>
              </a:ext>
            </a:extLst>
          </p:cNvPr>
          <p:cNvCxnSpPr>
            <a:cxnSpLocks/>
          </p:cNvCxnSpPr>
          <p:nvPr/>
        </p:nvCxnSpPr>
        <p:spPr>
          <a:xfrm>
            <a:off x="6248400" y="2035033"/>
            <a:ext cx="517668" cy="52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3BF75A1-3A87-7718-B5E0-AA2E1B2D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04" y="2819400"/>
            <a:ext cx="3716421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DD5629-DC5A-8043-4F2D-03407FDE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4" y="3676331"/>
            <a:ext cx="4191000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471E7F-26ED-0F80-3BB2-C261CC92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54" y="4546187"/>
            <a:ext cx="4312763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1DF207-7C20-4A30-2415-2B8672530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854" y="5410200"/>
            <a:ext cx="4276531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E3E163-D13C-03DE-060B-66AF477AE833}"/>
              </a:ext>
            </a:extLst>
          </p:cNvPr>
          <p:cNvCxnSpPr/>
          <p:nvPr/>
        </p:nvCxnSpPr>
        <p:spPr>
          <a:xfrm>
            <a:off x="7584924" y="3505200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EDB05D-D1E9-1B66-B30C-07941D8CEE36}"/>
              </a:ext>
            </a:extLst>
          </p:cNvPr>
          <p:cNvCxnSpPr/>
          <p:nvPr/>
        </p:nvCxnSpPr>
        <p:spPr>
          <a:xfrm>
            <a:off x="7869162" y="4343400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B1A1F2-FCDA-1F51-6A69-93FF562124C8}"/>
              </a:ext>
            </a:extLst>
          </p:cNvPr>
          <p:cNvCxnSpPr/>
          <p:nvPr/>
        </p:nvCxnSpPr>
        <p:spPr>
          <a:xfrm>
            <a:off x="8021562" y="5181600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4A27BC-57A7-9E1B-E544-3BCD982E3D4B}"/>
              </a:ext>
            </a:extLst>
          </p:cNvPr>
          <p:cNvCxnSpPr/>
          <p:nvPr/>
        </p:nvCxnSpPr>
        <p:spPr>
          <a:xfrm>
            <a:off x="8077200" y="6019800"/>
            <a:ext cx="568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20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 Full Sweep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AAF79A-690A-E4B7-5BED-64F88C1AD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40614"/>
            <a:ext cx="4741273" cy="2340786"/>
          </a:xfrm>
        </p:spPr>
        <p:txBody>
          <a:bodyPr>
            <a:normAutofit/>
          </a:bodyPr>
          <a:lstStyle/>
          <a:p>
            <a:r>
              <a:rPr lang="en-US" dirty="0"/>
              <a:t>Some results from multi-dimensional results</a:t>
            </a:r>
          </a:p>
          <a:p>
            <a:r>
              <a:rPr lang="en-US" dirty="0"/>
              <a:t>Try different sweep values!</a:t>
            </a:r>
          </a:p>
          <a:p>
            <a:pPr lvl="1"/>
            <a:r>
              <a:rPr lang="en-US" dirty="0"/>
              <a:t>Fixed Reactor output</a:t>
            </a:r>
          </a:p>
          <a:p>
            <a:pPr lvl="1"/>
            <a:r>
              <a:rPr lang="en-US" dirty="0"/>
              <a:t>Higher Grid Demand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A3D0F1F-CC9F-433B-A7EF-A9478B4DA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308699"/>
              </p:ext>
            </p:extLst>
          </p:nvPr>
        </p:nvGraphicFramePr>
        <p:xfrm>
          <a:off x="1885950" y="3602539"/>
          <a:ext cx="4038600" cy="234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EA1A19C-995F-4A36-A85A-B9EF6A4907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045282"/>
              </p:ext>
            </p:extLst>
          </p:nvPr>
        </p:nvGraphicFramePr>
        <p:xfrm>
          <a:off x="6096000" y="1054783"/>
          <a:ext cx="4038600" cy="234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DEE8FA1-A652-4A51-AEE0-E51257171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358279"/>
              </p:ext>
            </p:extLst>
          </p:nvPr>
        </p:nvGraphicFramePr>
        <p:xfrm>
          <a:off x="6096000" y="3581400"/>
          <a:ext cx="4038600" cy="234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823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Schematic of 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5867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Nuclear Power Plant</a:t>
            </a:r>
          </a:p>
          <a:p>
            <a:pPr lvl="1"/>
            <a:r>
              <a:rPr lang="en-US" dirty="0"/>
              <a:t>Can flex from 0%–100% of rated capacity</a:t>
            </a:r>
          </a:p>
          <a:p>
            <a:r>
              <a:rPr lang="en-US" b="1" dirty="0"/>
              <a:t>Wind Farm</a:t>
            </a:r>
          </a:p>
          <a:p>
            <a:pPr lvl="1"/>
            <a:r>
              <a:rPr lang="en-US" dirty="0"/>
              <a:t>Also has rated capacity, but varies based on wind speeds</a:t>
            </a:r>
          </a:p>
          <a:p>
            <a:pPr lvl="2"/>
            <a:r>
              <a:rPr lang="en-US" dirty="0"/>
              <a:t>Capacity factor taken from synthetic histories</a:t>
            </a:r>
          </a:p>
          <a:p>
            <a:r>
              <a:rPr lang="en-US" b="1" dirty="0"/>
              <a:t>Electricity Grid</a:t>
            </a:r>
          </a:p>
          <a:p>
            <a:pPr lvl="1"/>
            <a:r>
              <a:rPr lang="en-US" dirty="0"/>
              <a:t>Demand</a:t>
            </a:r>
          </a:p>
          <a:p>
            <a:pPr lvl="2"/>
            <a:r>
              <a:rPr lang="en-US" dirty="0"/>
              <a:t>also taken from synthetic histories</a:t>
            </a:r>
          </a:p>
          <a:p>
            <a:pPr lvl="1"/>
            <a:r>
              <a:rPr lang="en-US" dirty="0"/>
              <a:t>External Market (Source/Sink)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AF244F2-7067-43BD-DA02-D0E09B11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1" r="16654"/>
          <a:stretch/>
        </p:blipFill>
        <p:spPr>
          <a:xfrm>
            <a:off x="7543800" y="1066800"/>
            <a:ext cx="3444240" cy="47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Schematic of 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6248400" cy="4339449"/>
          </a:xfrm>
        </p:spPr>
        <p:txBody>
          <a:bodyPr>
            <a:normAutofit fontScale="77500" lnSpcReduction="20000"/>
          </a:bodyPr>
          <a:lstStyle/>
          <a:p>
            <a:r>
              <a:rPr lang="en-US" sz="3100" b="1" dirty="0"/>
              <a:t>Given:</a:t>
            </a:r>
          </a:p>
          <a:p>
            <a:pPr lvl="1"/>
            <a:r>
              <a:rPr lang="en-US" dirty="0"/>
              <a:t>IES (NPP + Wind Farm)</a:t>
            </a:r>
          </a:p>
          <a:p>
            <a:pPr lvl="1"/>
            <a:r>
              <a:rPr lang="en-US" dirty="0"/>
              <a:t>Market and Geographic Region</a:t>
            </a:r>
          </a:p>
          <a:p>
            <a:r>
              <a:rPr lang="en-US" sz="3100" b="1" dirty="0"/>
              <a:t>Need to find:</a:t>
            </a:r>
          </a:p>
          <a:p>
            <a:pPr lvl="1"/>
            <a:r>
              <a:rPr lang="en-US" dirty="0"/>
              <a:t>Capacities</a:t>
            </a:r>
          </a:p>
          <a:p>
            <a:pPr lvl="1"/>
            <a:r>
              <a:rPr lang="en-US" dirty="0"/>
              <a:t>Dispatch strategies</a:t>
            </a:r>
          </a:p>
          <a:p>
            <a:r>
              <a:rPr lang="en-US" sz="3100" b="1" dirty="0"/>
              <a:t>Goal(s):</a:t>
            </a:r>
          </a:p>
          <a:p>
            <a:pPr lvl="1"/>
            <a:r>
              <a:rPr lang="en-US" dirty="0"/>
              <a:t>Satisfy demand</a:t>
            </a:r>
          </a:p>
          <a:p>
            <a:pPr lvl="1"/>
            <a:r>
              <a:rPr lang="en-US" dirty="0"/>
              <a:t>Minimize costs/maximize profits (net present value [NPV])</a:t>
            </a:r>
          </a:p>
          <a:p>
            <a:r>
              <a:rPr lang="en-US" sz="3100" b="1" dirty="0"/>
              <a:t>Recall:</a:t>
            </a:r>
          </a:p>
          <a:p>
            <a:pPr lvl="1"/>
            <a:r>
              <a:rPr lang="en-US" dirty="0"/>
              <a:t>Load profiles and weather contain uncertainty</a:t>
            </a:r>
          </a:p>
          <a:p>
            <a:pPr lvl="1"/>
            <a:r>
              <a:rPr lang="en-US" dirty="0"/>
              <a:t>Uncertainty represented using synthetic time histories (Auto-Regressive Moving Average [ARMA])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69C82D5-E046-ED12-E1A1-9751FB2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93" y="1310658"/>
            <a:ext cx="3473331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Weather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1371600"/>
            <a:ext cx="6248400" cy="4339449"/>
          </a:xfrm>
        </p:spPr>
        <p:txBody>
          <a:bodyPr>
            <a:normAutofit/>
          </a:bodyPr>
          <a:lstStyle/>
          <a:p>
            <a:r>
              <a:rPr lang="en-US" dirty="0"/>
              <a:t>Normally, pre-HERON steps include training an ARMA model</a:t>
            </a:r>
          </a:p>
          <a:p>
            <a:pPr lvl="1"/>
            <a:r>
              <a:rPr lang="en-US" dirty="0"/>
              <a:t>Some RAVEN-trained models included</a:t>
            </a:r>
          </a:p>
          <a:p>
            <a:r>
              <a:rPr lang="en-US" dirty="0"/>
              <a:t>NYISO data for </a:t>
            </a:r>
            <a:r>
              <a:rPr lang="en-US" b="1" dirty="0"/>
              <a:t>Load</a:t>
            </a:r>
            <a:r>
              <a:rPr lang="en-US" dirty="0"/>
              <a:t>, </a:t>
            </a:r>
            <a:r>
              <a:rPr lang="en-US" b="1" dirty="0"/>
              <a:t>Wind</a:t>
            </a:r>
            <a:r>
              <a:rPr lang="en-US" dirty="0"/>
              <a:t>, </a:t>
            </a:r>
            <a:r>
              <a:rPr lang="en-US" b="1" dirty="0"/>
              <a:t>Solar</a:t>
            </a:r>
          </a:p>
          <a:p>
            <a:pPr lvl="1"/>
            <a:r>
              <a:rPr lang="en-US" b="1" dirty="0"/>
              <a:t>Load</a:t>
            </a:r>
            <a:r>
              <a:rPr lang="en-US" dirty="0"/>
              <a:t>: [GW]</a:t>
            </a:r>
          </a:p>
          <a:p>
            <a:pPr lvl="1"/>
            <a:r>
              <a:rPr lang="en-US" b="1" dirty="0"/>
              <a:t>Wind</a:t>
            </a:r>
            <a:r>
              <a:rPr lang="en-US" dirty="0"/>
              <a:t>, </a:t>
            </a:r>
            <a:r>
              <a:rPr lang="en-US" b="1" dirty="0"/>
              <a:t>Solar</a:t>
            </a:r>
            <a:r>
              <a:rPr lang="en-US" dirty="0"/>
              <a:t>: [unitless fraction]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66642-A5AD-DC20-C15C-FF714EC1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2778702" cy="3250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7D8129-BE85-59A9-6715-E713811B40E8}"/>
              </a:ext>
            </a:extLst>
          </p:cNvPr>
          <p:cNvSpPr txBox="1">
            <a:spLocks/>
          </p:cNvSpPr>
          <p:nvPr/>
        </p:nvSpPr>
        <p:spPr>
          <a:xfrm>
            <a:off x="23651" y="115408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integration_tests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\ARMA\NYISO\Data_0.csv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A96C7-D1B9-13B3-A5A6-1340694E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389838"/>
            <a:ext cx="2578949" cy="3067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7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AAD-9E2A-6A4B-B024-9DF4179C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Weather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E6C-B52E-D14D-955A-B1C6F022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298" y="1524001"/>
            <a:ext cx="5398302" cy="2819400"/>
          </a:xfrm>
        </p:spPr>
        <p:txBody>
          <a:bodyPr>
            <a:normAutofit/>
          </a:bodyPr>
          <a:lstStyle/>
          <a:p>
            <a:r>
              <a:rPr lang="en-US" sz="2400" dirty="0"/>
              <a:t>ARMA is trained by segmenting full dataset</a:t>
            </a:r>
          </a:p>
          <a:p>
            <a:r>
              <a:rPr lang="en-US" sz="2400" dirty="0"/>
              <a:t>1 year of data broken down into:</a:t>
            </a:r>
          </a:p>
          <a:p>
            <a:pPr lvl="1"/>
            <a:r>
              <a:rPr lang="en-US" sz="2000" dirty="0"/>
              <a:t>2 representative clusters</a:t>
            </a:r>
          </a:p>
          <a:p>
            <a:pPr lvl="1"/>
            <a:r>
              <a:rPr lang="en-US" sz="2000" dirty="0"/>
              <a:t>each 24 hours long</a:t>
            </a:r>
          </a:p>
          <a:p>
            <a:r>
              <a:rPr lang="en-US" sz="2400" dirty="0"/>
              <a:t>These are parameters decided by the users, kept simple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7D8129-BE85-59A9-6715-E713811B40E8}"/>
              </a:ext>
            </a:extLst>
          </p:cNvPr>
          <p:cNvSpPr txBox="1">
            <a:spLocks/>
          </p:cNvSpPr>
          <p:nvPr/>
        </p:nvSpPr>
        <p:spPr>
          <a:xfrm>
            <a:off x="23651" y="1154081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HERON\tests\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integration_tests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\ARMA\NYISO\Data_0.csv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35858-3D84-D97C-9705-F98C2222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6248499" cy="41674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C12C9C-A172-D72C-A60D-EF0048591594}"/>
              </a:ext>
            </a:extLst>
          </p:cNvPr>
          <p:cNvSpPr/>
          <p:nvPr/>
        </p:nvSpPr>
        <p:spPr>
          <a:xfrm>
            <a:off x="152400" y="1752599"/>
            <a:ext cx="2362200" cy="430785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67B383-C464-E4C3-2BCB-D0868C9D5C4F}"/>
              </a:ext>
            </a:extLst>
          </p:cNvPr>
          <p:cNvSpPr/>
          <p:nvPr/>
        </p:nvSpPr>
        <p:spPr>
          <a:xfrm>
            <a:off x="2286000" y="1752600"/>
            <a:ext cx="2362200" cy="430785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2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7945351-D160-9618-1BCB-531F6C3D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8" y="1600200"/>
            <a:ext cx="7992485" cy="4254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18" y="1151038"/>
            <a:ext cx="3810000" cy="5325961"/>
          </a:xfrm>
        </p:spPr>
        <p:txBody>
          <a:bodyPr>
            <a:noAutofit/>
          </a:bodyPr>
          <a:lstStyle/>
          <a:p>
            <a:r>
              <a:rPr lang="en-US" sz="2400" dirty="0"/>
              <a:t>All the hard work has already been done!</a:t>
            </a:r>
          </a:p>
          <a:p>
            <a:r>
              <a:rPr lang="en-US" sz="2400" dirty="0"/>
              <a:t>From our given ARMA, synthetic histories will:</a:t>
            </a:r>
          </a:p>
          <a:p>
            <a:pPr lvl="1"/>
            <a:r>
              <a:rPr lang="en-US" sz="2000" dirty="0"/>
              <a:t>Contain a single year</a:t>
            </a:r>
          </a:p>
          <a:p>
            <a:pPr lvl="2"/>
            <a:r>
              <a:rPr lang="en-US" sz="1800" dirty="0"/>
              <a:t>Contain two clusters per year</a:t>
            </a:r>
          </a:p>
          <a:p>
            <a:pPr lvl="3"/>
            <a:r>
              <a:rPr lang="en-US" sz="1600" dirty="0"/>
              <a:t>Contain three signals per cluster (Load, Wind, </a:t>
            </a:r>
            <a:r>
              <a:rPr lang="en-US" sz="1600" strike="sngStrike" dirty="0"/>
              <a:t>Solar</a:t>
            </a:r>
            <a:r>
              <a:rPr lang="en-US" sz="1600" dirty="0"/>
              <a:t>)</a:t>
            </a:r>
          </a:p>
          <a:p>
            <a:pPr lvl="3"/>
            <a:r>
              <a:rPr lang="en-US" sz="1600" dirty="0"/>
              <a:t>Contain 24 time points per signal</a:t>
            </a:r>
          </a:p>
          <a:p>
            <a:pPr lvl="1"/>
            <a:r>
              <a:rPr lang="en-US" sz="2000" dirty="0"/>
              <a:t>For a multi-year simulation, HERON can repeat yearly data</a:t>
            </a:r>
          </a:p>
        </p:txBody>
      </p:sp>
    </p:spTree>
    <p:extLst>
      <p:ext uri="{BB962C8B-B14F-4D97-AF65-F5344CB8AC3E}">
        <p14:creationId xmlns:p14="http://schemas.microsoft.com/office/powerpoint/2010/main" val="149291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F79-5A24-3461-6234-E8F9AA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AD92-1606-5C5A-DB6E-69A4C6CF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64414"/>
            <a:ext cx="10820400" cy="20329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Two-stage optimization or sweep: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optimizing component capacities using RAVEN Gradient Descent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optimizing dispatch of resources using </a:t>
            </a:r>
            <a:r>
              <a:rPr lang="en-US" dirty="0" err="1"/>
              <a:t>Pyomo</a:t>
            </a:r>
            <a:r>
              <a:rPr lang="en-US" dirty="0"/>
              <a:t> and requested solver </a:t>
            </a:r>
          </a:p>
          <a:p>
            <a:pPr lvl="2"/>
            <a:r>
              <a:rPr lang="en-US" dirty="0"/>
              <a:t>GNU Linear Programming Kit [</a:t>
            </a:r>
            <a:r>
              <a:rPr lang="en-US" dirty="0" err="1"/>
              <a:t>glpk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Coin-or Branch-and-cut [</a:t>
            </a:r>
            <a:r>
              <a:rPr lang="en-US" dirty="0" err="1"/>
              <a:t>cbc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Interior Point Optimizer [</a:t>
            </a:r>
            <a:r>
              <a:rPr lang="en-US" dirty="0" err="1"/>
              <a:t>ipopt</a:t>
            </a:r>
            <a:r>
              <a:rPr lang="en-US" dirty="0"/>
              <a:t>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38380-31E5-8FF1-016D-D0799410E13A}"/>
              </a:ext>
            </a:extLst>
          </p:cNvPr>
          <p:cNvSpPr txBox="1">
            <a:spLocks/>
          </p:cNvSpPr>
          <p:nvPr/>
        </p:nvSpPr>
        <p:spPr>
          <a:xfrm>
            <a:off x="3048000" y="5940650"/>
            <a:ext cx="6583135" cy="565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Modified from: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A. Epiney, C. </a:t>
            </a:r>
            <a:r>
              <a:rPr lang="en-US" sz="1400" dirty="0" err="1">
                <a:solidFill>
                  <a:schemeClr val="tx1"/>
                </a:solidFill>
              </a:rPr>
              <a:t>Rabiti</a:t>
            </a:r>
            <a:r>
              <a:rPr lang="en-US" sz="1400" dirty="0">
                <a:solidFill>
                  <a:schemeClr val="tx1"/>
                </a:solidFill>
              </a:rPr>
              <a:t>, P. Talbot, A. Alfonsi, “Economic analysis of a nuclear hybrid energy system in a stochastic environment including wind turbines in an electricity grid” </a:t>
            </a:r>
            <a:r>
              <a:rPr lang="en-US" sz="1400" i="1" dirty="0">
                <a:solidFill>
                  <a:schemeClr val="tx1"/>
                </a:solidFill>
              </a:rPr>
              <a:t>Applied Energy</a:t>
            </a:r>
            <a:r>
              <a:rPr lang="en-US" sz="1400" dirty="0">
                <a:solidFill>
                  <a:schemeClr val="tx1"/>
                </a:solidFill>
              </a:rPr>
              <a:t> (2020)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B4868D-764D-31D4-50FA-12838373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23" y="3197397"/>
            <a:ext cx="7505700" cy="27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7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ES_PPT_2020b.potx  -  Read-Only" id="{F265BF94-FD12-41FA-85C7-01A48AF2C1E2}" vid="{16EFB42D-B802-47C1-81EB-0AE9EF9B6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IES_PPT_2020b (2)</Template>
  <TotalTime>5294</TotalTime>
  <Words>1547</Words>
  <Application>Microsoft Office PowerPoint</Application>
  <PresentationFormat>Widescreen</PresentationFormat>
  <Paragraphs>273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Narrow</vt:lpstr>
      <vt:lpstr>Calibri</vt:lpstr>
      <vt:lpstr>Courier New</vt:lpstr>
      <vt:lpstr>Office Theme</vt:lpstr>
      <vt:lpstr>HERON Wind/NPP Case</vt:lpstr>
      <vt:lpstr>Outline</vt:lpstr>
      <vt:lpstr>NPP and Wind</vt:lpstr>
      <vt:lpstr>Basic Schematic of IES</vt:lpstr>
      <vt:lpstr>Basic Schematic of IES</vt:lpstr>
      <vt:lpstr>Market and Weather Scenarios</vt:lpstr>
      <vt:lpstr>Market and Weather Scenarios</vt:lpstr>
      <vt:lpstr>HERON Workflow</vt:lpstr>
      <vt:lpstr>HERON Workflow</vt:lpstr>
      <vt:lpstr>HERON Workflow</vt:lpstr>
      <vt:lpstr>HERON Input Script</vt:lpstr>
      <vt:lpstr>HERON Input Script</vt:lpstr>
      <vt:lpstr>NPP and Wind</vt:lpstr>
      <vt:lpstr>Running in Debug Mode</vt:lpstr>
      <vt:lpstr>Running in Debug Mode</vt:lpstr>
      <vt:lpstr>Running in Debug Mode</vt:lpstr>
      <vt:lpstr>Running in Debug Mode</vt:lpstr>
      <vt:lpstr>Doing a Full Sweep</vt:lpstr>
      <vt:lpstr>Doing a Full Sweep</vt:lpstr>
      <vt:lpstr>PowerPoint Presentation</vt:lpstr>
      <vt:lpstr>NPP and Wind With Storage</vt:lpstr>
      <vt:lpstr>Basic Schematic of IES</vt:lpstr>
      <vt:lpstr>Basic Schematic of IES</vt:lpstr>
      <vt:lpstr>Basic Schematic of IES</vt:lpstr>
      <vt:lpstr>HERON Input Script</vt:lpstr>
      <vt:lpstr>HERON Input Script</vt:lpstr>
      <vt:lpstr>Running in Debug Mode</vt:lpstr>
      <vt:lpstr>Running in Debug Mode</vt:lpstr>
      <vt:lpstr>Running in Debug Mode</vt:lpstr>
      <vt:lpstr>Doing a Full Sweep</vt:lpstr>
      <vt:lpstr>Doing a Full Sweep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 02</dc:title>
  <dc:creator>Aaron S. Epiney</dc:creator>
  <cp:lastModifiedBy>Gabriel J. Soto Gonzalez</cp:lastModifiedBy>
  <cp:revision>69</cp:revision>
  <dcterms:created xsi:type="dcterms:W3CDTF">2023-03-06T21:06:27Z</dcterms:created>
  <dcterms:modified xsi:type="dcterms:W3CDTF">2023-04-03T13:43:48Z</dcterms:modified>
</cp:coreProperties>
</file>